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9"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p>
            <a:fld id="{1D8BD707-D9CF-40AE-B4C6-C98DA3205C09}" type="datetimeFigureOut">
              <a:rPr lang="en-US" smtClean="0"/>
              <a:pPr/>
              <a:t>2/28/2018</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fld id="{1D8BD707-D9CF-40AE-B4C6-C98DA3205C09}" type="datetimeFigureOut">
              <a:rPr lang="en-US" smtClean="0"/>
              <a:pPr/>
              <a:t>2/28/2018</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2/28/2018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2/28/2018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fld id="{1D8BD707-D9CF-40AE-B4C6-C98DA3205C09}" type="datetimeFigureOut">
              <a:rPr lang="en-US" smtClean="0"/>
              <a:pPr/>
              <a:t>2/28/2018</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p>
            <a:fld id="{1D8BD707-D9CF-40AE-B4C6-C98DA3205C09}" type="datetimeFigureOut">
              <a:rPr lang="en-US" smtClean="0"/>
              <a:pPr/>
              <a:t>2/28/2018</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2/28/2018</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1"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r" rtl="1"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r" rtl="1"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r" rtl="1"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r" rtl="1"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r" rtl="1"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r" rtl="1"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905000"/>
          </a:xfrm>
        </p:spPr>
        <p:txBody>
          <a:bodyPr>
            <a:normAutofit/>
          </a:bodyPr>
          <a:lstStyle/>
          <a:p>
            <a:r>
              <a:rPr lang="fa-IR" sz="1600" dirty="0" smtClean="0">
                <a:cs typeface="B Nazanin" pitchFamily="2" charset="-78"/>
              </a:rPr>
              <a:t>پیاده کردن نقشه : منظور از پیاده کردن نقشه در واقع همان پیاده کردن پلان فنداسیون ساختمان است . وقتی که پلان فنداسیون به معمار داده شود او باید پلان فنداسیون را با گچ روی زمین پیاده کند.</a:t>
            </a:r>
            <a:r>
              <a:rPr lang="en-US" sz="1600" dirty="0" smtClean="0">
                <a:cs typeface="B Nazanin" pitchFamily="2" charset="-78"/>
              </a:rPr>
              <a:t/>
            </a:r>
            <a:br>
              <a:rPr lang="en-US" sz="1600" dirty="0" smtClean="0">
                <a:cs typeface="B Nazanin" pitchFamily="2" charset="-78"/>
              </a:rPr>
            </a:br>
            <a:r>
              <a:rPr lang="fa-IR" sz="1600" dirty="0" smtClean="0">
                <a:cs typeface="B Nazanin" pitchFamily="2" charset="-78"/>
              </a:rPr>
              <a:t>برای پیاده کردن نقشه بر روی زمین ابتدا باید به موارد زیر توجه داشت :</a:t>
            </a:r>
            <a:r>
              <a:rPr lang="en-US" sz="1600" dirty="0" smtClean="0">
                <a:cs typeface="B Nazanin" pitchFamily="2" charset="-78"/>
              </a:rPr>
              <a:t/>
            </a:r>
            <a:br>
              <a:rPr lang="en-US" sz="1600" dirty="0" smtClean="0">
                <a:cs typeface="B Nazanin" pitchFamily="2" charset="-78"/>
              </a:rPr>
            </a:br>
            <a:r>
              <a:rPr lang="fa-IR" sz="1600" dirty="0" smtClean="0">
                <a:cs typeface="B Nazanin" pitchFamily="2" charset="-78"/>
              </a:rPr>
              <a:t>1- تطبیق شمال نقشه با شمال زمین : شمال نقشه باید برابر شمال زمین تطبیق داده شود . این امر بدین معناست که باید شمالی که بر روی نقشه کشیده شده را در راستای شمال جغرافیایی زمین تعیین کرد. ( شمال را به وسیله ی قصب نما پیدا می کنیم . )</a:t>
            </a:r>
            <a:r>
              <a:rPr lang="en-US" sz="1600" dirty="0" smtClean="0"/>
              <a:t/>
            </a:r>
            <a:br>
              <a:rPr lang="en-US" sz="1600" dirty="0" smtClean="0"/>
            </a:br>
            <a:endParaRPr lang="fa-IR" sz="1600" dirty="0">
              <a:cs typeface="B Nazanin" pitchFamily="2" charset="-78"/>
            </a:endParaRPr>
          </a:p>
        </p:txBody>
      </p:sp>
      <p:pic>
        <p:nvPicPr>
          <p:cNvPr id="7" name="Content Placeholder 6" descr="PHOTO138.jpg"/>
          <p:cNvPicPr>
            <a:picLocks noGrp="1" noChangeAspect="1"/>
          </p:cNvPicPr>
          <p:nvPr>
            <p:ph sz="quarter" idx="2"/>
          </p:nvPr>
        </p:nvPicPr>
        <p:blipFill>
          <a:blip r:embed="rId2" cstate="print"/>
          <a:stretch>
            <a:fillRect/>
          </a:stretch>
        </p:blipFill>
        <p:spPr>
          <a:xfrm>
            <a:off x="1219200" y="1905000"/>
            <a:ext cx="6806274" cy="4724400"/>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4929652"/>
          </a:xfrm>
        </p:spPr>
        <p:txBody>
          <a:bodyPr>
            <a:noAutofit/>
          </a:bodyPr>
          <a:lstStyle/>
          <a:p>
            <a:pPr algn="ctr"/>
            <a:r>
              <a:rPr lang="fa-IR" sz="4000" dirty="0" smtClean="0">
                <a:solidFill>
                  <a:schemeClr val="accent6">
                    <a:lumMod val="75000"/>
                  </a:schemeClr>
                </a:solidFill>
                <a:latin typeface="IranNastaliq" pitchFamily="18" charset="0"/>
                <a:cs typeface="IranNastaliq" pitchFamily="18" charset="0"/>
              </a:rPr>
              <a:t>با تشکر از حسن توجه شما</a:t>
            </a:r>
            <a:br>
              <a:rPr lang="fa-IR" sz="4000" dirty="0" smtClean="0">
                <a:solidFill>
                  <a:schemeClr val="accent6">
                    <a:lumMod val="75000"/>
                  </a:schemeClr>
                </a:solidFill>
                <a:latin typeface="IranNastaliq" pitchFamily="18" charset="0"/>
                <a:cs typeface="IranNastaliq" pitchFamily="18" charset="0"/>
              </a:rPr>
            </a:br>
            <a:r>
              <a:rPr lang="fa-IR" sz="4000" dirty="0" smtClean="0">
                <a:solidFill>
                  <a:schemeClr val="accent6">
                    <a:lumMod val="75000"/>
                  </a:schemeClr>
                </a:solidFill>
                <a:latin typeface="IranNastaliq" pitchFamily="18" charset="0"/>
                <a:cs typeface="IranNastaliq" pitchFamily="18" charset="0"/>
              </a:rPr>
              <a:t/>
            </a:r>
            <a:br>
              <a:rPr lang="fa-IR" sz="4000" dirty="0" smtClean="0">
                <a:solidFill>
                  <a:schemeClr val="accent6">
                    <a:lumMod val="75000"/>
                  </a:schemeClr>
                </a:solidFill>
                <a:latin typeface="IranNastaliq" pitchFamily="18" charset="0"/>
                <a:cs typeface="IranNastaliq" pitchFamily="18" charset="0"/>
              </a:rPr>
            </a:br>
            <a:r>
              <a:rPr lang="fa-IR" sz="4000" dirty="0" smtClean="0">
                <a:solidFill>
                  <a:schemeClr val="accent6">
                    <a:lumMod val="75000"/>
                  </a:schemeClr>
                </a:solidFill>
                <a:latin typeface="IranNastaliq" pitchFamily="18" charset="0"/>
                <a:cs typeface="IranNastaliq" pitchFamily="18" charset="0"/>
              </a:rPr>
              <a:t>وحید قلی پور</a:t>
            </a:r>
            <a:br>
              <a:rPr lang="fa-IR" sz="4000" dirty="0" smtClean="0">
                <a:solidFill>
                  <a:schemeClr val="accent6">
                    <a:lumMod val="75000"/>
                  </a:schemeClr>
                </a:solidFill>
                <a:latin typeface="IranNastaliq" pitchFamily="18" charset="0"/>
                <a:cs typeface="IranNastaliq" pitchFamily="18" charset="0"/>
              </a:rPr>
            </a:br>
            <a:r>
              <a:rPr lang="fa-IR" sz="4000" dirty="0" smtClean="0">
                <a:solidFill>
                  <a:schemeClr val="accent6">
                    <a:lumMod val="75000"/>
                  </a:schemeClr>
                </a:solidFill>
                <a:latin typeface="IranNastaliq" pitchFamily="18" charset="0"/>
                <a:cs typeface="IranNastaliq" pitchFamily="18" charset="0"/>
              </a:rPr>
              <a:t/>
            </a:r>
            <a:br>
              <a:rPr lang="fa-IR" sz="4000" dirty="0" smtClean="0">
                <a:solidFill>
                  <a:schemeClr val="accent6">
                    <a:lumMod val="75000"/>
                  </a:schemeClr>
                </a:solidFill>
                <a:latin typeface="IranNastaliq" pitchFamily="18" charset="0"/>
                <a:cs typeface="IranNastaliq" pitchFamily="18" charset="0"/>
              </a:rPr>
            </a:br>
            <a:r>
              <a:rPr lang="fa-IR" sz="4000" dirty="0" smtClean="0">
                <a:solidFill>
                  <a:schemeClr val="accent6">
                    <a:lumMod val="75000"/>
                  </a:schemeClr>
                </a:solidFill>
                <a:latin typeface="IranNastaliq" pitchFamily="18" charset="0"/>
                <a:cs typeface="IranNastaliq" pitchFamily="18" charset="0"/>
              </a:rPr>
              <a:t>کاردانی عمران</a:t>
            </a:r>
            <a:endParaRPr lang="fa-IR" sz="4000" dirty="0">
              <a:solidFill>
                <a:schemeClr val="accent6">
                  <a:lumMod val="75000"/>
                </a:schemeClr>
              </a:solidFill>
              <a:latin typeface="IranNastaliq" pitchFamily="18" charset="0"/>
              <a:cs typeface="IranNastaliq" pitchFamily="18" charset="0"/>
            </a:endParaRPr>
          </a:p>
        </p:txBody>
      </p:sp>
      <p:sp>
        <p:nvSpPr>
          <p:cNvPr id="3" name="Text Placeholder 2"/>
          <p:cNvSpPr>
            <a:spLocks noGrp="1"/>
          </p:cNvSpPr>
          <p:nvPr>
            <p:ph type="body" idx="1"/>
          </p:nvPr>
        </p:nvSpPr>
        <p:spPr/>
        <p:txBody>
          <a:bodyPr/>
          <a:lstStyle/>
          <a:p>
            <a:endParaRPr lang="fa-IR"/>
          </a:p>
        </p:txBody>
      </p:sp>
      <p:sp>
        <p:nvSpPr>
          <p:cNvPr id="4" name="Text Placeholder 3"/>
          <p:cNvSpPr>
            <a:spLocks noGrp="1"/>
          </p:cNvSpPr>
          <p:nvPr>
            <p:ph type="body" sz="half" idx="3"/>
          </p:nvPr>
        </p:nvSpPr>
        <p:spPr/>
        <p:txBody>
          <a:bodyPr/>
          <a:lstStyle/>
          <a:p>
            <a:endParaRPr lang="fa-IR"/>
          </a:p>
        </p:txBody>
      </p:sp>
      <p:sp>
        <p:nvSpPr>
          <p:cNvPr id="5" name="Content Placeholder 4"/>
          <p:cNvSpPr>
            <a:spLocks noGrp="1"/>
          </p:cNvSpPr>
          <p:nvPr>
            <p:ph sz="quarter" idx="2"/>
          </p:nvPr>
        </p:nvSpPr>
        <p:spPr/>
        <p:txBody>
          <a:bodyPr/>
          <a:lstStyle/>
          <a:p>
            <a:endParaRPr lang="fa-IR" dirty="0"/>
          </a:p>
        </p:txBody>
      </p:sp>
      <p:sp>
        <p:nvSpPr>
          <p:cNvPr id="6" name="Content Placeholder 5"/>
          <p:cNvSpPr>
            <a:spLocks noGrp="1"/>
          </p:cNvSpPr>
          <p:nvPr>
            <p:ph sz="quarter" idx="4"/>
          </p:nvPr>
        </p:nvSpPr>
        <p:spPr/>
        <p:txBody>
          <a:bodyPr/>
          <a:lstStyle/>
          <a:p>
            <a:endParaRPr lang="fa-I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1600" dirty="0" smtClean="0">
                <a:cs typeface="B Nazanin" pitchFamily="2" charset="-78"/>
              </a:rPr>
              <a:t>2- داشتن یک امتداد معلوم : امتداد معلوم برای اینکه یک ضله نقشه در این امتداد قرار گیرد ، حال این امتداد می تواند آکس خیابان ، جدول کانیوو ( کنار خیابان ) ، دیوارهای همسایه و در مکانهای دور دست به اصطلاح در بیابان این امتداد می تواند سیم های برق و حتی رودخانه باشد .   </a:t>
            </a:r>
            <a:r>
              <a:rPr lang="en-US" sz="1600" dirty="0" smtClean="0">
                <a:cs typeface="B Nazanin" pitchFamily="2" charset="-78"/>
              </a:rPr>
              <a:t/>
            </a:r>
            <a:br>
              <a:rPr lang="en-US" sz="1600" dirty="0" smtClean="0">
                <a:cs typeface="B Nazanin" pitchFamily="2" charset="-78"/>
              </a:rPr>
            </a:br>
            <a:endParaRPr lang="fa-IR" sz="1600" dirty="0">
              <a:cs typeface="B Nazanin" pitchFamily="2" charset="-78"/>
            </a:endParaRPr>
          </a:p>
        </p:txBody>
      </p:sp>
      <p:sp>
        <p:nvSpPr>
          <p:cNvPr id="3" name="Text Placeholder 2"/>
          <p:cNvSpPr>
            <a:spLocks noGrp="1"/>
          </p:cNvSpPr>
          <p:nvPr>
            <p:ph type="body" idx="1"/>
          </p:nvPr>
        </p:nvSpPr>
        <p:spPr/>
        <p:txBody>
          <a:bodyPr/>
          <a:lstStyle/>
          <a:p>
            <a:endParaRPr lang="fa-IR"/>
          </a:p>
        </p:txBody>
      </p:sp>
      <p:sp>
        <p:nvSpPr>
          <p:cNvPr id="4" name="Text Placeholder 3"/>
          <p:cNvSpPr>
            <a:spLocks noGrp="1"/>
          </p:cNvSpPr>
          <p:nvPr>
            <p:ph type="body" sz="half" idx="3"/>
          </p:nvPr>
        </p:nvSpPr>
        <p:spPr/>
        <p:txBody>
          <a:bodyPr/>
          <a:lstStyle/>
          <a:p>
            <a:endParaRPr lang="fa-IR"/>
          </a:p>
        </p:txBody>
      </p:sp>
      <p:pic>
        <p:nvPicPr>
          <p:cNvPr id="7" name="Content Placeholder 6" descr="Untitled.jpg"/>
          <p:cNvPicPr>
            <a:picLocks noGrp="1" noChangeAspect="1"/>
          </p:cNvPicPr>
          <p:nvPr>
            <p:ph sz="quarter" idx="2"/>
          </p:nvPr>
        </p:nvPicPr>
        <p:blipFill>
          <a:blip r:embed="rId2" cstate="print"/>
          <a:stretch>
            <a:fillRect/>
          </a:stretch>
        </p:blipFill>
        <p:spPr>
          <a:xfrm>
            <a:off x="1600200" y="1600200"/>
            <a:ext cx="5934075" cy="4431189"/>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272052"/>
          </a:xfrm>
        </p:spPr>
        <p:txBody>
          <a:bodyPr>
            <a:normAutofit/>
          </a:bodyPr>
          <a:lstStyle/>
          <a:p>
            <a:r>
              <a:rPr lang="fa-IR" sz="1600" dirty="0" smtClean="0">
                <a:cs typeface="B Nazanin" pitchFamily="2" charset="-78"/>
              </a:rPr>
              <a:t>ما در اینجا برای توضیح عملیات پیاده کردن نقشه بنایی را مثال می زنیم به شکل مستطیل که اضلاع شمالی و جنوبی آن </a:t>
            </a:r>
            <a:r>
              <a:rPr lang="en-US" sz="1600" dirty="0" smtClean="0">
                <a:cs typeface="B Nazanin" pitchFamily="2" charset="-78"/>
              </a:rPr>
              <a:t>10m</a:t>
            </a:r>
            <a:r>
              <a:rPr lang="fa-IR" sz="1600" dirty="0" smtClean="0">
                <a:cs typeface="B Nazanin" pitchFamily="2" charset="-78"/>
              </a:rPr>
              <a:t> و اضلاع شرقی و غربی آن </a:t>
            </a:r>
            <a:r>
              <a:rPr lang="en-US" sz="1600" dirty="0" smtClean="0">
                <a:cs typeface="B Nazanin" pitchFamily="2" charset="-78"/>
              </a:rPr>
              <a:t>8m</a:t>
            </a:r>
            <a:r>
              <a:rPr lang="fa-IR" sz="1600" dirty="0" smtClean="0">
                <a:cs typeface="B Nazanin" pitchFamily="2" charset="-78"/>
              </a:rPr>
              <a:t> می باشد. این زمین از شمال به یک خیابان 16 متری متصل است .</a:t>
            </a:r>
            <a:r>
              <a:rPr lang="en-US" sz="1600" dirty="0" smtClean="0"/>
              <a:t/>
            </a:r>
            <a:br>
              <a:rPr lang="en-US" sz="1600" dirty="0" smtClean="0"/>
            </a:br>
            <a:endParaRPr lang="fa-IR" sz="1600" dirty="0"/>
          </a:p>
        </p:txBody>
      </p:sp>
      <p:sp>
        <p:nvSpPr>
          <p:cNvPr id="3" name="Text Placeholder 2"/>
          <p:cNvSpPr>
            <a:spLocks noGrp="1"/>
          </p:cNvSpPr>
          <p:nvPr>
            <p:ph type="body" idx="1"/>
          </p:nvPr>
        </p:nvSpPr>
        <p:spPr/>
        <p:txBody>
          <a:bodyPr/>
          <a:lstStyle/>
          <a:p>
            <a:endParaRPr lang="fa-IR"/>
          </a:p>
        </p:txBody>
      </p:sp>
      <p:sp>
        <p:nvSpPr>
          <p:cNvPr id="4" name="Text Placeholder 3"/>
          <p:cNvSpPr>
            <a:spLocks noGrp="1"/>
          </p:cNvSpPr>
          <p:nvPr>
            <p:ph type="body" sz="half" idx="3"/>
          </p:nvPr>
        </p:nvSpPr>
        <p:spPr/>
        <p:txBody>
          <a:bodyPr/>
          <a:lstStyle/>
          <a:p>
            <a:endParaRPr lang="fa-IR"/>
          </a:p>
        </p:txBody>
      </p:sp>
      <p:pic>
        <p:nvPicPr>
          <p:cNvPr id="7" name="Content Placeholder 6" descr="Untitlebd.png"/>
          <p:cNvPicPr>
            <a:picLocks noGrp="1" noChangeAspect="1"/>
          </p:cNvPicPr>
          <p:nvPr>
            <p:ph sz="quarter" idx="2"/>
          </p:nvPr>
        </p:nvPicPr>
        <p:blipFill>
          <a:blip r:embed="rId2" cstate="print"/>
          <a:stretch>
            <a:fillRect/>
          </a:stretch>
        </p:blipFill>
        <p:spPr>
          <a:xfrm>
            <a:off x="1143000" y="1600200"/>
            <a:ext cx="6790526" cy="4648200"/>
          </a:xfrm>
        </p:spPr>
      </p:pic>
      <p:sp>
        <p:nvSpPr>
          <p:cNvPr id="6" name="Content Placeholder 5"/>
          <p:cNvSpPr>
            <a:spLocks noGrp="1"/>
          </p:cNvSpPr>
          <p:nvPr>
            <p:ph sz="quarter" idx="4"/>
          </p:nvPr>
        </p:nvSpPr>
        <p:spPr/>
        <p:txBody>
          <a:bodyPr/>
          <a:lstStyle/>
          <a:p>
            <a:endParaRPr lang="fa-I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576852"/>
          </a:xfrm>
        </p:spPr>
        <p:txBody>
          <a:bodyPr>
            <a:normAutofit/>
          </a:bodyPr>
          <a:lstStyle/>
          <a:p>
            <a:r>
              <a:rPr lang="fa-IR" sz="1600" dirty="0" smtClean="0"/>
              <a:t>پیاده کردن خط : از زیر بنا مقداری دورتر ، برای مثال حدود یک متر دورتر میخی به نام میخ </a:t>
            </a:r>
            <a:r>
              <a:rPr lang="en-US" sz="1600" dirty="0" smtClean="0"/>
              <a:t>off</a:t>
            </a:r>
            <a:r>
              <a:rPr lang="fa-IR" sz="1600" dirty="0" smtClean="0"/>
              <a:t> می کوبیم . و در طرف دیگر نیز با همان فاصله ی تقریبی یک میخ کوبیده می شود . به وسیله ی ریسمان کار این دو نقطه را به همدیگر وصل می نماییم . که این امتداد اولین امتداد است و در هنگام کار نباید آن را باز نمود.</a:t>
            </a:r>
            <a:r>
              <a:rPr lang="en-US" sz="1600" dirty="0" smtClean="0"/>
              <a:t/>
            </a:r>
            <a:br>
              <a:rPr lang="en-US" sz="1600" dirty="0" smtClean="0"/>
            </a:br>
            <a:endParaRPr lang="fa-IR" sz="1600" dirty="0"/>
          </a:p>
        </p:txBody>
      </p:sp>
      <p:sp>
        <p:nvSpPr>
          <p:cNvPr id="3" name="Text Placeholder 2"/>
          <p:cNvSpPr>
            <a:spLocks noGrp="1"/>
          </p:cNvSpPr>
          <p:nvPr>
            <p:ph type="body" idx="1"/>
          </p:nvPr>
        </p:nvSpPr>
        <p:spPr/>
        <p:txBody>
          <a:bodyPr/>
          <a:lstStyle/>
          <a:p>
            <a:endParaRPr lang="fa-IR"/>
          </a:p>
        </p:txBody>
      </p:sp>
      <p:sp>
        <p:nvSpPr>
          <p:cNvPr id="4" name="Text Placeholder 3"/>
          <p:cNvSpPr>
            <a:spLocks noGrp="1"/>
          </p:cNvSpPr>
          <p:nvPr>
            <p:ph type="body" sz="half" idx="3"/>
          </p:nvPr>
        </p:nvSpPr>
        <p:spPr/>
        <p:txBody>
          <a:bodyPr/>
          <a:lstStyle/>
          <a:p>
            <a:endParaRPr lang="fa-IR"/>
          </a:p>
        </p:txBody>
      </p:sp>
      <p:pic>
        <p:nvPicPr>
          <p:cNvPr id="7" name="Content Placeholder 6" descr="Unstitled.png"/>
          <p:cNvPicPr>
            <a:picLocks noGrp="1" noChangeAspect="1"/>
          </p:cNvPicPr>
          <p:nvPr>
            <p:ph sz="quarter" idx="2"/>
          </p:nvPr>
        </p:nvPicPr>
        <p:blipFill>
          <a:blip r:embed="rId2" cstate="print"/>
          <a:stretch>
            <a:fillRect/>
          </a:stretch>
        </p:blipFill>
        <p:spPr>
          <a:xfrm>
            <a:off x="838200" y="2514600"/>
            <a:ext cx="7440279" cy="3352800"/>
          </a:xfrm>
        </p:spPr>
      </p:pic>
      <p:sp>
        <p:nvSpPr>
          <p:cNvPr id="6" name="Content Placeholder 5"/>
          <p:cNvSpPr>
            <a:spLocks noGrp="1"/>
          </p:cNvSpPr>
          <p:nvPr>
            <p:ph sz="quarter" idx="4"/>
          </p:nvPr>
        </p:nvSpPr>
        <p:spPr/>
        <p:txBody>
          <a:bodyPr/>
          <a:lstStyle/>
          <a:p>
            <a:endParaRPr lang="fa-I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51948"/>
            <a:ext cx="8229600" cy="1576852"/>
          </a:xfrm>
        </p:spPr>
        <p:txBody>
          <a:bodyPr>
            <a:normAutofit/>
          </a:bodyPr>
          <a:lstStyle/>
          <a:p>
            <a:r>
              <a:rPr lang="fa-IR" sz="1600" dirty="0" smtClean="0"/>
              <a:t>برای اینکه ممکن است در حین کار میخ </a:t>
            </a:r>
            <a:r>
              <a:rPr lang="en-US" sz="1600" dirty="0" smtClean="0"/>
              <a:t>off</a:t>
            </a:r>
            <a:r>
              <a:rPr lang="fa-IR" sz="1600" dirty="0" smtClean="0"/>
              <a:t> از بین برود باید 1 متر دورتر از نبش زیربنا نصب شود و میخ </a:t>
            </a:r>
            <a:r>
              <a:rPr lang="en-US" sz="1600" dirty="0" smtClean="0"/>
              <a:t>off</a:t>
            </a:r>
            <a:r>
              <a:rPr lang="fa-IR" sz="1600" dirty="0" smtClean="0"/>
              <a:t> نیز باید تا اتمام پروژه حفظ شود ، برای اینکه می توان از این میخ ها و امتداد به وجود آمده در پیاده کردن پلان فنداسیون ، اجرای ستون ها ، نماسازی و ... استفاده کرد .</a:t>
            </a:r>
            <a:r>
              <a:rPr lang="en-US" sz="1600" dirty="0" smtClean="0"/>
              <a:t/>
            </a:r>
            <a:br>
              <a:rPr lang="en-US" sz="1600" dirty="0" smtClean="0"/>
            </a:br>
            <a:endParaRPr lang="fa-IR" sz="1600" dirty="0"/>
          </a:p>
        </p:txBody>
      </p:sp>
      <p:sp>
        <p:nvSpPr>
          <p:cNvPr id="10" name="Text Placeholder 9"/>
          <p:cNvSpPr>
            <a:spLocks noGrp="1"/>
          </p:cNvSpPr>
          <p:nvPr>
            <p:ph type="body" idx="1"/>
          </p:nvPr>
        </p:nvSpPr>
        <p:spPr/>
        <p:txBody>
          <a:bodyPr/>
          <a:lstStyle/>
          <a:p>
            <a:endParaRPr lang="fa-IR"/>
          </a:p>
        </p:txBody>
      </p:sp>
      <p:sp>
        <p:nvSpPr>
          <p:cNvPr id="12" name="Text Placeholder 11"/>
          <p:cNvSpPr>
            <a:spLocks noGrp="1"/>
          </p:cNvSpPr>
          <p:nvPr>
            <p:ph type="body" sz="half" idx="3"/>
          </p:nvPr>
        </p:nvSpPr>
        <p:spPr/>
        <p:txBody>
          <a:bodyPr/>
          <a:lstStyle/>
          <a:p>
            <a:endParaRPr lang="fa-IR"/>
          </a:p>
        </p:txBody>
      </p:sp>
      <p:pic>
        <p:nvPicPr>
          <p:cNvPr id="14" name="Content Placeholder 13" descr="on2i624gss0wi3e33nt6[1].jpg"/>
          <p:cNvPicPr>
            <a:picLocks noGrp="1" noChangeAspect="1"/>
          </p:cNvPicPr>
          <p:nvPr>
            <p:ph sz="quarter" idx="2"/>
          </p:nvPr>
        </p:nvPicPr>
        <p:blipFill>
          <a:blip r:embed="rId2" cstate="print"/>
          <a:stretch>
            <a:fillRect/>
          </a:stretch>
        </p:blipFill>
        <p:spPr>
          <a:xfrm>
            <a:off x="1828800" y="2362200"/>
            <a:ext cx="5487988" cy="4115991"/>
          </a:xfrm>
        </p:spPr>
      </p:pic>
      <p:sp>
        <p:nvSpPr>
          <p:cNvPr id="13" name="Content Placeholder 12"/>
          <p:cNvSpPr>
            <a:spLocks noGrp="1"/>
          </p:cNvSpPr>
          <p:nvPr>
            <p:ph sz="quarter" idx="4"/>
          </p:nvPr>
        </p:nvSpPr>
        <p:spPr/>
        <p:txBody>
          <a:bodyPr/>
          <a:lstStyle/>
          <a:p>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500652"/>
          </a:xfrm>
        </p:spPr>
        <p:txBody>
          <a:bodyPr>
            <a:normAutofit/>
          </a:bodyPr>
          <a:lstStyle/>
          <a:p>
            <a:r>
              <a:rPr lang="fa-IR" sz="1600" dirty="0" smtClean="0"/>
              <a:t>برای پیاده کردن امتداد بعدی دوباره از نقطه ی </a:t>
            </a:r>
            <a:r>
              <a:rPr lang="en-US" sz="1600" dirty="0" smtClean="0"/>
              <a:t>B</a:t>
            </a:r>
            <a:r>
              <a:rPr lang="fa-IR" sz="1600" dirty="0" smtClean="0"/>
              <a:t> یک متر دورتر میخ </a:t>
            </a:r>
            <a:r>
              <a:rPr lang="en-US" sz="1600" dirty="0" smtClean="0"/>
              <a:t>off</a:t>
            </a:r>
            <a:r>
              <a:rPr lang="fa-IR" sz="1600" dirty="0" smtClean="0"/>
              <a:t> زده ، ریسمان کار را به آن می بندیم و تا نقطه ی </a:t>
            </a:r>
            <a:r>
              <a:rPr lang="en-US" sz="1600" dirty="0" smtClean="0"/>
              <a:t>C</a:t>
            </a:r>
            <a:r>
              <a:rPr lang="fa-IR" sz="1600" dirty="0" smtClean="0"/>
              <a:t> ادامه می دهیم . حال امتداد اول و دوم را با چشم گونیا می کنیم . حال یک متر دورتر از نقطه ی </a:t>
            </a:r>
            <a:r>
              <a:rPr lang="en-US" sz="1600" dirty="0" smtClean="0"/>
              <a:t>C</a:t>
            </a:r>
            <a:r>
              <a:rPr lang="fa-IR" sz="1600" dirty="0" smtClean="0"/>
              <a:t> میخ </a:t>
            </a:r>
            <a:r>
              <a:rPr lang="en-US" sz="1600" dirty="0" smtClean="0"/>
              <a:t>off</a:t>
            </a:r>
            <a:r>
              <a:rPr lang="fa-IR" sz="1600" dirty="0" smtClean="0"/>
              <a:t> را قرار می دهیم . حال برای گونیا کردن باید از سیستم فیثاغورث استفاده کنیم . در اینجا ریسمان کار را ادامه داده و به میخ </a:t>
            </a:r>
            <a:r>
              <a:rPr lang="en-US" sz="1600" dirty="0" smtClean="0"/>
              <a:t>off</a:t>
            </a:r>
            <a:r>
              <a:rPr lang="fa-IR" sz="1600" dirty="0" smtClean="0"/>
              <a:t> کنار </a:t>
            </a:r>
            <a:r>
              <a:rPr lang="en-US" sz="1600" dirty="0" smtClean="0"/>
              <a:t>C</a:t>
            </a:r>
            <a:r>
              <a:rPr lang="fa-IR" sz="1600" dirty="0" smtClean="0"/>
              <a:t> ( موازی با خط سوم ) قرار می دهیم . </a:t>
            </a:r>
            <a:r>
              <a:rPr lang="en-US" sz="1600" dirty="0" smtClean="0"/>
              <a:t/>
            </a:r>
            <a:br>
              <a:rPr lang="en-US" sz="1600" dirty="0" smtClean="0"/>
            </a:br>
            <a:endParaRPr lang="fa-IR" sz="1600" dirty="0"/>
          </a:p>
        </p:txBody>
      </p:sp>
      <p:sp>
        <p:nvSpPr>
          <p:cNvPr id="3" name="Text Placeholder 2"/>
          <p:cNvSpPr>
            <a:spLocks noGrp="1"/>
          </p:cNvSpPr>
          <p:nvPr>
            <p:ph type="body" idx="1"/>
          </p:nvPr>
        </p:nvSpPr>
        <p:spPr/>
        <p:txBody>
          <a:bodyPr/>
          <a:lstStyle/>
          <a:p>
            <a:endParaRPr lang="fa-IR"/>
          </a:p>
        </p:txBody>
      </p:sp>
      <p:sp>
        <p:nvSpPr>
          <p:cNvPr id="4" name="Text Placeholder 3"/>
          <p:cNvSpPr>
            <a:spLocks noGrp="1"/>
          </p:cNvSpPr>
          <p:nvPr>
            <p:ph type="body" sz="half" idx="3"/>
          </p:nvPr>
        </p:nvSpPr>
        <p:spPr/>
        <p:txBody>
          <a:bodyPr/>
          <a:lstStyle/>
          <a:p>
            <a:endParaRPr lang="fa-IR"/>
          </a:p>
        </p:txBody>
      </p:sp>
      <p:pic>
        <p:nvPicPr>
          <p:cNvPr id="7" name="Content Placeholder 6" descr="Upntitled.png"/>
          <p:cNvPicPr>
            <a:picLocks noGrp="1" noChangeAspect="1"/>
          </p:cNvPicPr>
          <p:nvPr>
            <p:ph sz="quarter" idx="2"/>
          </p:nvPr>
        </p:nvPicPr>
        <p:blipFill>
          <a:blip r:embed="rId2" cstate="print"/>
          <a:stretch>
            <a:fillRect/>
          </a:stretch>
        </p:blipFill>
        <p:spPr>
          <a:xfrm>
            <a:off x="2133600" y="1828800"/>
            <a:ext cx="4977223" cy="4876800"/>
          </a:xfrm>
        </p:spPr>
      </p:pic>
      <p:sp>
        <p:nvSpPr>
          <p:cNvPr id="6" name="Content Placeholder 5"/>
          <p:cNvSpPr>
            <a:spLocks noGrp="1"/>
          </p:cNvSpPr>
          <p:nvPr>
            <p:ph sz="quarter" idx="4"/>
          </p:nvPr>
        </p:nvSpPr>
        <p:spPr/>
        <p:txBody>
          <a:bodyPr/>
          <a:lstStyle/>
          <a:p>
            <a:endParaRPr lang="fa-I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424452"/>
          </a:xfrm>
        </p:spPr>
        <p:txBody>
          <a:bodyPr>
            <a:normAutofit/>
          </a:bodyPr>
          <a:lstStyle/>
          <a:p>
            <a:r>
              <a:rPr lang="fa-IR" sz="1600" dirty="0" smtClean="0"/>
              <a:t>برای پیاده کردن ضلع سوم یا گونیا می کنیم یا به اندازه ی ضلع دوم ، ضلع چهارم را نیز جدا می کنیم . بدین ترتیب هم ضلع 3 و هم ضلع 4 پیاده می شوند . برای پیاده کردن نقشه ای که 4 ضلع داشته باشد در مجموع 8 میخ </a:t>
            </a:r>
            <a:r>
              <a:rPr lang="en-US" sz="1600" dirty="0" smtClean="0"/>
              <a:t>off</a:t>
            </a:r>
            <a:r>
              <a:rPr lang="fa-IR" sz="1600" dirty="0" smtClean="0"/>
              <a:t> داریم .</a:t>
            </a:r>
            <a:r>
              <a:rPr lang="en-US" sz="1600" dirty="0" smtClean="0"/>
              <a:t/>
            </a:r>
            <a:br>
              <a:rPr lang="en-US" sz="1600" dirty="0" smtClean="0"/>
            </a:br>
            <a:endParaRPr lang="fa-IR" sz="1600" dirty="0"/>
          </a:p>
        </p:txBody>
      </p:sp>
      <p:sp>
        <p:nvSpPr>
          <p:cNvPr id="3" name="Text Placeholder 2"/>
          <p:cNvSpPr>
            <a:spLocks noGrp="1"/>
          </p:cNvSpPr>
          <p:nvPr>
            <p:ph type="body" idx="1"/>
          </p:nvPr>
        </p:nvSpPr>
        <p:spPr/>
        <p:txBody>
          <a:bodyPr/>
          <a:lstStyle/>
          <a:p>
            <a:endParaRPr lang="fa-IR"/>
          </a:p>
        </p:txBody>
      </p:sp>
      <p:sp>
        <p:nvSpPr>
          <p:cNvPr id="4" name="Text Placeholder 3"/>
          <p:cNvSpPr>
            <a:spLocks noGrp="1"/>
          </p:cNvSpPr>
          <p:nvPr>
            <p:ph type="body" sz="half" idx="3"/>
          </p:nvPr>
        </p:nvSpPr>
        <p:spPr/>
        <p:txBody>
          <a:bodyPr/>
          <a:lstStyle/>
          <a:p>
            <a:endParaRPr lang="fa-IR"/>
          </a:p>
        </p:txBody>
      </p:sp>
      <p:pic>
        <p:nvPicPr>
          <p:cNvPr id="7" name="Content Placeholder 6" descr="emtedad.png"/>
          <p:cNvPicPr>
            <a:picLocks noGrp="1" noChangeAspect="1"/>
          </p:cNvPicPr>
          <p:nvPr>
            <p:ph sz="quarter" idx="2"/>
          </p:nvPr>
        </p:nvPicPr>
        <p:blipFill>
          <a:blip r:embed="rId2" cstate="print"/>
          <a:stretch>
            <a:fillRect/>
          </a:stretch>
        </p:blipFill>
        <p:spPr>
          <a:xfrm>
            <a:off x="1143000" y="2362200"/>
            <a:ext cx="6859588" cy="4228345"/>
          </a:xfrm>
        </p:spPr>
      </p:pic>
      <p:sp>
        <p:nvSpPr>
          <p:cNvPr id="6" name="Content Placeholder 5"/>
          <p:cNvSpPr>
            <a:spLocks noGrp="1"/>
          </p:cNvSpPr>
          <p:nvPr>
            <p:ph sz="quarter" idx="4"/>
          </p:nvPr>
        </p:nvSpPr>
        <p:spPr/>
        <p:txBody>
          <a:bodyPr/>
          <a:lstStyle/>
          <a:p>
            <a:endParaRPr lang="fa-I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1957852"/>
          </a:xfrm>
        </p:spPr>
        <p:txBody>
          <a:bodyPr>
            <a:normAutofit/>
          </a:bodyPr>
          <a:lstStyle/>
          <a:p>
            <a:r>
              <a:rPr lang="fa-IR" sz="1600" dirty="0" smtClean="0">
                <a:cs typeface="B Nazanin" pitchFamily="2" charset="-78"/>
              </a:rPr>
              <a:t>در نهایت برای کنترل کار خود قطرها را اندازه می گیریم که در این حالت قطرها باید با هم برابر باشند.</a:t>
            </a:r>
            <a:r>
              <a:rPr lang="en-US" sz="1600" dirty="0" smtClean="0">
                <a:cs typeface="B Nazanin" pitchFamily="2" charset="-78"/>
              </a:rPr>
              <a:t/>
            </a:r>
            <a:br>
              <a:rPr lang="en-US" sz="1600" dirty="0" smtClean="0">
                <a:cs typeface="B Nazanin" pitchFamily="2" charset="-78"/>
              </a:rPr>
            </a:br>
            <a:r>
              <a:rPr lang="fa-IR" sz="1600" dirty="0" smtClean="0">
                <a:cs typeface="B Nazanin" pitchFamily="2" charset="-78"/>
              </a:rPr>
              <a:t>اما نکته ی مهمی که باید در هنگام کار به آن توجه داشت این است که هنگامی که گچ را روی ریسمان کار می ریزیم باید دقت کرد که گچ وسط در وسط ریسمان ریخته شود و هرچه سطح گچ نازک تر باشد دقت کار بیشتر است .</a:t>
            </a:r>
            <a:r>
              <a:rPr lang="en-US" sz="1600" dirty="0" smtClean="0">
                <a:cs typeface="B Nazanin" pitchFamily="2" charset="-78"/>
              </a:rPr>
              <a:t/>
            </a:r>
            <a:br>
              <a:rPr lang="en-US" sz="1600" dirty="0" smtClean="0">
                <a:cs typeface="B Nazanin" pitchFamily="2" charset="-78"/>
              </a:rPr>
            </a:br>
            <a:r>
              <a:rPr lang="fa-IR" sz="1600" dirty="0" smtClean="0">
                <a:cs typeface="B Nazanin" pitchFamily="2" charset="-78"/>
              </a:rPr>
              <a:t>نکته ی دیگر این است که ریسمان کار باید حتما از زمین فاصله داشته باشد و هیچ جای آن به زمین برخورد نکند ، البته این فاصله باید حداقل فاصله ی ممکن باشد .</a:t>
            </a:r>
            <a:r>
              <a:rPr lang="en-US" sz="1600" dirty="0" smtClean="0">
                <a:cs typeface="B Nazanin" pitchFamily="2" charset="-78"/>
              </a:rPr>
              <a:t/>
            </a:r>
            <a:br>
              <a:rPr lang="en-US" sz="1600" dirty="0" smtClean="0">
                <a:cs typeface="B Nazanin" pitchFamily="2" charset="-78"/>
              </a:rPr>
            </a:br>
            <a:endParaRPr lang="fa-IR" sz="1600" dirty="0">
              <a:cs typeface="B Nazanin" pitchFamily="2" charset="-78"/>
            </a:endParaRPr>
          </a:p>
        </p:txBody>
      </p:sp>
      <p:sp>
        <p:nvSpPr>
          <p:cNvPr id="3" name="Text Placeholder 2"/>
          <p:cNvSpPr>
            <a:spLocks noGrp="1"/>
          </p:cNvSpPr>
          <p:nvPr>
            <p:ph type="body" idx="1"/>
          </p:nvPr>
        </p:nvSpPr>
        <p:spPr/>
        <p:txBody>
          <a:bodyPr/>
          <a:lstStyle/>
          <a:p>
            <a:endParaRPr lang="fa-IR"/>
          </a:p>
        </p:txBody>
      </p:sp>
      <p:sp>
        <p:nvSpPr>
          <p:cNvPr id="4" name="Text Placeholder 3"/>
          <p:cNvSpPr>
            <a:spLocks noGrp="1"/>
          </p:cNvSpPr>
          <p:nvPr>
            <p:ph type="body" sz="half" idx="3"/>
          </p:nvPr>
        </p:nvSpPr>
        <p:spPr/>
        <p:txBody>
          <a:bodyPr/>
          <a:lstStyle/>
          <a:p>
            <a:endParaRPr lang="fa-IR"/>
          </a:p>
        </p:txBody>
      </p:sp>
      <p:pic>
        <p:nvPicPr>
          <p:cNvPr id="7" name="Content Placeholder 6" descr="qotr.png"/>
          <p:cNvPicPr>
            <a:picLocks noGrp="1" noChangeAspect="1"/>
          </p:cNvPicPr>
          <p:nvPr>
            <p:ph sz="quarter" idx="2"/>
          </p:nvPr>
        </p:nvPicPr>
        <p:blipFill>
          <a:blip r:embed="rId2" cstate="print"/>
          <a:stretch>
            <a:fillRect/>
          </a:stretch>
        </p:blipFill>
        <p:spPr>
          <a:xfrm>
            <a:off x="1371600" y="2362200"/>
            <a:ext cx="6249988" cy="4247291"/>
          </a:xfrm>
        </p:spPr>
      </p:pic>
      <p:sp>
        <p:nvSpPr>
          <p:cNvPr id="6" name="Content Placeholder 5"/>
          <p:cNvSpPr>
            <a:spLocks noGrp="1"/>
          </p:cNvSpPr>
          <p:nvPr>
            <p:ph sz="quarter" idx="4"/>
          </p:nvPr>
        </p:nvSpPr>
        <p:spPr/>
        <p:txBody>
          <a:bodyPr/>
          <a:lstStyle/>
          <a:p>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948"/>
            <a:ext cx="8229600" cy="738652"/>
          </a:xfrm>
        </p:spPr>
        <p:txBody>
          <a:bodyPr>
            <a:normAutofit/>
          </a:bodyPr>
          <a:lstStyle/>
          <a:p>
            <a:r>
              <a:rPr lang="fa-IR" sz="1600" dirty="0" smtClean="0"/>
              <a:t>در نهایت ما می توانیم با پیروی از مطالب ذکر شده یک نقشه را بر روی زمین پیاده کنیم . </a:t>
            </a:r>
            <a:endParaRPr lang="fa-IR" sz="1600" dirty="0"/>
          </a:p>
        </p:txBody>
      </p:sp>
      <p:sp>
        <p:nvSpPr>
          <p:cNvPr id="3" name="Text Placeholder 2"/>
          <p:cNvSpPr>
            <a:spLocks noGrp="1"/>
          </p:cNvSpPr>
          <p:nvPr>
            <p:ph type="body" idx="1"/>
          </p:nvPr>
        </p:nvSpPr>
        <p:spPr/>
        <p:txBody>
          <a:bodyPr/>
          <a:lstStyle/>
          <a:p>
            <a:endParaRPr lang="fa-IR"/>
          </a:p>
        </p:txBody>
      </p:sp>
      <p:sp>
        <p:nvSpPr>
          <p:cNvPr id="4" name="Text Placeholder 3"/>
          <p:cNvSpPr>
            <a:spLocks noGrp="1"/>
          </p:cNvSpPr>
          <p:nvPr>
            <p:ph type="body" sz="half" idx="3"/>
          </p:nvPr>
        </p:nvSpPr>
        <p:spPr/>
        <p:txBody>
          <a:bodyPr/>
          <a:lstStyle/>
          <a:p>
            <a:endParaRPr lang="fa-IR"/>
          </a:p>
        </p:txBody>
      </p:sp>
      <p:sp>
        <p:nvSpPr>
          <p:cNvPr id="6" name="Content Placeholder 5"/>
          <p:cNvSpPr>
            <a:spLocks noGrp="1"/>
          </p:cNvSpPr>
          <p:nvPr>
            <p:ph sz="quarter" idx="4"/>
          </p:nvPr>
        </p:nvSpPr>
        <p:spPr/>
        <p:txBody>
          <a:bodyPr/>
          <a:lstStyle/>
          <a:p>
            <a:endParaRPr lang="fa-IR" dirty="0"/>
          </a:p>
        </p:txBody>
      </p:sp>
      <p:pic>
        <p:nvPicPr>
          <p:cNvPr id="9" name="Content Placeholder 8" descr="kamel1.png"/>
          <p:cNvPicPr>
            <a:picLocks noGrp="1" noChangeAspect="1"/>
          </p:cNvPicPr>
          <p:nvPr>
            <p:ph sz="quarter" idx="2"/>
          </p:nvPr>
        </p:nvPicPr>
        <p:blipFill>
          <a:blip r:embed="rId2" cstate="print"/>
          <a:stretch>
            <a:fillRect/>
          </a:stretch>
        </p:blipFill>
        <p:spPr>
          <a:xfrm>
            <a:off x="1600200" y="1295400"/>
            <a:ext cx="6097588" cy="5166954"/>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76</TotalTime>
  <Words>470</Words>
  <Application>Microsoft Office PowerPoint</Application>
  <PresentationFormat>On-screen Show (4:3)</PresentationFormat>
  <Paragraphs>10</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B Nazanin</vt:lpstr>
      <vt:lpstr>IranNastaliq</vt:lpstr>
      <vt:lpstr>Rockwell</vt:lpstr>
      <vt:lpstr>Times New Roman</vt:lpstr>
      <vt:lpstr>Wingdings 2</vt:lpstr>
      <vt:lpstr>Foundry</vt:lpstr>
      <vt:lpstr>پیاده کردن نقشه : منظور از پیاده کردن نقشه در واقع همان پیاده کردن پلان فنداسیون ساختمان است . وقتی که پلان فنداسیون به معمار داده شود او باید پلان فنداسیون را با گچ روی زمین پیاده کند. برای پیاده کردن نقشه بر روی زمین ابتدا باید به موارد زیر توجه داشت : 1- تطبیق شمال نقشه با شمال زمین : شمال نقشه باید برابر شمال زمین تطبیق داده شود . این امر بدین معناست که باید شمالی که بر روی نقشه کشیده شده را در راستای شمال جغرافیایی زمین تعیین کرد. ( شمال را به وسیله ی قصب نما پیدا می کنیم . ) </vt:lpstr>
      <vt:lpstr>2- داشتن یک امتداد معلوم : امتداد معلوم برای اینکه یک ضله نقشه در این امتداد قرار گیرد ، حال این امتداد می تواند آکس خیابان ، جدول کانیوو ( کنار خیابان ) ، دیوارهای همسایه و در مکانهای دور دست به اصطلاح در بیابان این امتداد می تواند سیم های برق و حتی رودخانه باشد .    </vt:lpstr>
      <vt:lpstr>ما در اینجا برای توضیح عملیات پیاده کردن نقشه بنایی را مثال می زنیم به شکل مستطیل که اضلاع شمالی و جنوبی آن 10m و اضلاع شرقی و غربی آن 8m می باشد. این زمین از شمال به یک خیابان 16 متری متصل است . </vt:lpstr>
      <vt:lpstr>پیاده کردن خط : از زیر بنا مقداری دورتر ، برای مثال حدود یک متر دورتر میخی به نام میخ off می کوبیم . و در طرف دیگر نیز با همان فاصله ی تقریبی یک میخ کوبیده می شود . به وسیله ی ریسمان کار این دو نقطه را به همدیگر وصل می نماییم . که این امتداد اولین امتداد است و در هنگام کار نباید آن را باز نمود. </vt:lpstr>
      <vt:lpstr>برای اینکه ممکن است در حین کار میخ off از بین برود باید 1 متر دورتر از نبش زیربنا نصب شود و میخ off نیز باید تا اتمام پروژه حفظ شود ، برای اینکه می توان از این میخ ها و امتداد به وجود آمده در پیاده کردن پلان فنداسیون ، اجرای ستون ها ، نماسازی و ... استفاده کرد . </vt:lpstr>
      <vt:lpstr>برای پیاده کردن امتداد بعدی دوباره از نقطه ی B یک متر دورتر میخ off زده ، ریسمان کار را به آن می بندیم و تا نقطه ی C ادامه می دهیم . حال امتداد اول و دوم را با چشم گونیا می کنیم . حال یک متر دورتر از نقطه ی C میخ off را قرار می دهیم . حال برای گونیا کردن باید از سیستم فیثاغورث استفاده کنیم . در اینجا ریسمان کار را ادامه داده و به میخ off کنار C ( موازی با خط سوم ) قرار می دهیم .  </vt:lpstr>
      <vt:lpstr>برای پیاده کردن ضلع سوم یا گونیا می کنیم یا به اندازه ی ضلع دوم ، ضلع چهارم را نیز جدا می کنیم . بدین ترتیب هم ضلع 3 و هم ضلع 4 پیاده می شوند . برای پیاده کردن نقشه ای که 4 ضلع داشته باشد در مجموع 8 میخ off داریم . </vt:lpstr>
      <vt:lpstr>در نهایت برای کنترل کار خود قطرها را اندازه می گیریم که در این حالت قطرها باید با هم برابر باشند. اما نکته ی مهمی که باید در هنگام کار به آن توجه داشت این است که هنگامی که گچ را روی ریسمان کار می ریزیم باید دقت کرد که گچ وسط در وسط ریسمان ریخته شود و هرچه سطح گچ نازک تر باشد دقت کار بیشتر است . نکته ی دیگر این است که ریسمان کار باید حتما از زمین فاصله داشته باشد و هیچ جای آن به زمین برخورد نکند ، البته این فاصله باید حداقل فاصله ی ممکن باشد . </vt:lpstr>
      <vt:lpstr>در نهایت ما می توانیم با پیروی از مطالب ذکر شده یک نقشه را بر روی زمین پیاده کنیم . </vt:lpstr>
      <vt:lpstr>با تشکر از حسن توجه شما  وحید قلی پور  کاردانی عمران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Vahid</dc:creator>
  <cp:lastModifiedBy>Windows User</cp:lastModifiedBy>
  <cp:revision>26</cp:revision>
  <dcterms:created xsi:type="dcterms:W3CDTF">2006-08-16T00:00:00Z</dcterms:created>
  <dcterms:modified xsi:type="dcterms:W3CDTF">2018-02-28T14:26:30Z</dcterms:modified>
</cp:coreProperties>
</file>