
<file path=[Content_Types].xml><?xml version="1.0" encoding="utf-8"?>
<Types xmlns="http://schemas.openxmlformats.org/package/2006/content-types">
  <Default Extension="xml" ContentType="application/xml"/>
  <Default Extension="png" ContentType="image/png"/>
  <Default Extension="jpeg" ContentType="image/jpeg"/>
  <Default Extension="rels" ContentType="application/vnd.openxmlformats-package.relationships+xml"/>
  <Override PartName="/ppt/slides/slide1.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s/slide15.xml" ContentType="application/vnd.openxmlformats-officedocument.presentationml.slide+xml"/>
  <Override PartName="/ppt/slideLayouts/slideLayout193.xml" ContentType="application/vnd.openxmlformats-officedocument.presentationml.slideLayout+xml"/>
  <Override PartName="/ppt/slideLayouts/slideLayoutmaster12.xml" ContentType="application/vnd.openxmlformats-officedocument.presentationml.slideLayout+xml"/>
  <Override PartName="/ppt/slideLayouts/slideLayout201.xml" ContentType="application/vnd.openxmlformats-officedocument.presentationml.slideLayout+xml"/>
  <Override PartName="/ppt/slides/slide13.xml" ContentType="application/vnd.openxmlformats-officedocument.presentationml.slide+xml"/>
  <Override PartName="/ppt/slides/slide14.xml" ContentType="application/vnd.openxmlformats-officedocument.presentationml.slide+xml"/>
  <Override PartName="/ppt/slideLayouts/slideLayout198.xml" ContentType="application/vnd.openxmlformats-officedocument.presentationml.slideLayout+xml"/>
  <Override PartName="/ppt/slides/slide12.xml" ContentType="application/vnd.openxmlformats-officedocument.presentationml.slide+xml"/>
  <Override PartName="/ppt/slideLayouts/slideLayout200.xml" ContentType="application/vnd.openxmlformats-officedocument.presentationml.slideLayout+xml"/>
  <Override PartName="/ppt/viewProps.xml" ContentType="application/vnd.openxmlformats-officedocument.presentationml.viewProps+xml"/>
  <Override PartName="/docProps/core.xml" ContentType="application/vnd.openxmlformats-package.core-properties+xml"/>
  <Override PartName="/ppt/slides/slide18.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20.xml" ContentType="application/vnd.openxmlformats-officedocument.presentationml.slide+xml"/>
  <Override PartName="/ppt/slideLayouts/slideLayout196.xml" ContentType="application/vnd.openxmlformats-officedocument.presentationml.slideLayout+xml"/>
  <Override PartName="/ppt/slides/slide17.xml" ContentType="application/vnd.openxmlformats-officedocument.presentationml.slide+xml"/>
  <Override PartName="/ppt/slides/slide6.xml" ContentType="application/vnd.openxmlformats-officedocument.presentationml.slide+xml"/>
  <Override PartName="/ppt/slideLayouts/slideLayout194.xml" ContentType="application/vnd.openxmlformats-officedocument.presentationml.slideLayout+xml"/>
  <Override PartName="/ppt/slides/slide11.xml" ContentType="application/vnd.openxmlformats-officedocument.presentationml.slide+xml"/>
  <Override PartName="/ppt/theme/theme12.xml" ContentType="application/vnd.openxmlformats-officedocument.theme+xml"/>
  <Override PartName="/ppt/slides/slide9.xml" ContentType="application/vnd.openxmlformats-officedocument.presentationml.slide+xml"/>
  <Override PartName="/ppt/slides/slide4.xml" ContentType="application/vnd.openxmlformats-officedocument.presentationml.slide+xml"/>
  <Override PartName="/ppt/slideLayouts/slideLayout197.xml" ContentType="application/vnd.openxmlformats-officedocument.presentationml.slideLayout+xml"/>
  <Override PartName="/ppt/slideMasters/slideMaster12.xml" ContentType="application/vnd.openxmlformats-officedocument.presentationml.slideMaster+xml"/>
  <Override PartName="/ppt/slideLayouts/slideLayout195.xml" ContentType="application/vnd.openxmlformats-officedocument.presentationml.slideLayout+xml"/>
  <Override PartName="/ppt/slides/slide10.xml" ContentType="application/vnd.openxmlformats-officedocument.presentationml.slide+xml"/>
  <Override PartName="/ppt/slides/slide3.xml" ContentType="application/vnd.openxmlformats-officedocument.presentationml.slide+xml"/>
  <Override PartName="/ppt/slideLayouts/slideLayout202.xml" ContentType="application/vnd.openxmlformats-officedocument.presentationml.slideLayout+xml"/>
  <Override PartName="/ppt/slideLayouts/slideLayout192.xml" ContentType="application/vnd.openxmlformats-officedocument.presentationml.slideLayout+xml"/>
  <Override PartName="/ppt/slides/slide2.xml" ContentType="application/vnd.openxmlformats-officedocument.presentationml.slide+xml"/>
  <Override PartName="/ppt/slides/slide0.xml" ContentType="application/vnd.openxmlformats-officedocument.presentationml.slide+xml"/>
  <Override PartName="/ppt/slides/slide16.xml" ContentType="application/vnd.openxmlformats-officedocument.presentationml.slide+xml"/>
  <Override PartName="/ppt/slideLayouts/slideLayout199.xml" ContentType="application/vnd.openxmlformats-officedocument.presentationml.slideLayout+xml"/>
  <Override PartName="/ppt/tableStyles.xml" ContentType="application/vnd.openxmlformats-officedocument.presentationml.tableStyles+xml"/>
  <Override PartName="/ppt/slides/slide7.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sldMasterIdLst>
    <p:sldMasterId r:id="rId3" id="2147483660"/>
  </p:sldMasterIdLst>
  <p:sldIdLst>
    <p:sldId r:id="rIds325" id="325"/>
    <p:sldId r:id="rIds324" id="324"/>
    <p:sldId r:id="rIds332" id="332"/>
    <p:sldId r:id="rIds333" id="333"/>
    <p:sldId r:id="rIds334" id="334"/>
    <p:sldId r:id="rIds335" id="335"/>
    <p:sldId r:id="rIds336" id="336"/>
    <p:sldId r:id="rIds337" id="337"/>
    <p:sldId r:id="rIds338" id="338"/>
    <p:sldId r:id="rIds339" id="339"/>
    <p:sldId r:id="rIds342" id="342"/>
    <p:sldId r:id="rIds340" id="340"/>
    <p:sldId r:id="rIds341" id="341"/>
    <p:sldId r:id="rIds343" id="343"/>
    <p:sldId r:id="rIds326" id="326"/>
    <p:sldId r:id="rIds327" id="327"/>
    <p:sldId r:id="rIds328" id="328"/>
    <p:sldId r:id="rIds329" id="329"/>
    <p:sldId r:id="rIds330" id="330"/>
    <p:sldId r:id="rIds331" id="331"/>
    <p:sldId r:id="rIds302" id="302"/>
  </p:sldIdLst>
  <p:sldSz cx="9144000" cy="6858000" type="screen4x3"/>
  <p:notesSz cx="6858000" cy="9144000"/>
  <p:defaultTextStyle>
    <a:lvl1pPr indent="0" algn="r" fontAlgn="base" marL="0" eaLnBrk="0" hangingPunct="false" rtl="false">
      <a:lnSpc>
        <a:spcPct val="100000"/>
      </a:lnSpc>
      <a:spcBef>
        <a:spcPct val="0"/>
      </a:spcBef>
      <a:spcAft>
        <a:spcPct val="0"/>
      </a:spcAft>
      <a:buNone/>
      <a:defRPr sz="1800">
        <a:solidFill>
          <a:schemeClr val="tx1"/>
        </a:solidFill>
        <a:latin charset="0" typeface="Arial"/>
        <a:ea charset="-78" typeface="Nazanin"/>
      </a:defRPr>
    </a:lvl1pPr>
    <a:lvl2pPr indent="0" algn="r" fontAlgn="base" marL="457200" eaLnBrk="0" hangingPunct="false" rtl="false">
      <a:lnSpc>
        <a:spcPct val="100000"/>
      </a:lnSpc>
      <a:spcBef>
        <a:spcPct val="0"/>
      </a:spcBef>
      <a:spcAft>
        <a:spcPct val="0"/>
      </a:spcAft>
      <a:buNone/>
      <a:defRPr sz="1800">
        <a:solidFill>
          <a:schemeClr val="tx1"/>
        </a:solidFill>
        <a:latin charset="0" typeface="Arial"/>
        <a:ea charset="-78" typeface="Nazanin"/>
      </a:defRPr>
    </a:lvl2pPr>
    <a:lvl3pPr indent="0" algn="r" fontAlgn="base" marL="914400" eaLnBrk="0" hangingPunct="false" rtl="false">
      <a:lnSpc>
        <a:spcPct val="100000"/>
      </a:lnSpc>
      <a:spcBef>
        <a:spcPct val="0"/>
      </a:spcBef>
      <a:spcAft>
        <a:spcPct val="0"/>
      </a:spcAft>
      <a:buNone/>
      <a:defRPr sz="1800">
        <a:solidFill>
          <a:schemeClr val="tx1"/>
        </a:solidFill>
        <a:latin charset="0" typeface="Arial"/>
        <a:ea charset="-78" typeface="Nazanin"/>
      </a:defRPr>
    </a:lvl3pPr>
    <a:lvl4pPr indent="0" algn="r" fontAlgn="base" marL="1371600" eaLnBrk="0" hangingPunct="false" rtl="false">
      <a:lnSpc>
        <a:spcPct val="100000"/>
      </a:lnSpc>
      <a:spcBef>
        <a:spcPct val="0"/>
      </a:spcBef>
      <a:spcAft>
        <a:spcPct val="0"/>
      </a:spcAft>
      <a:buNone/>
      <a:defRPr sz="1800">
        <a:solidFill>
          <a:schemeClr val="tx1"/>
        </a:solidFill>
        <a:latin charset="0" typeface="Arial"/>
        <a:ea charset="-78" typeface="Nazanin"/>
      </a:defRPr>
    </a:lvl4pPr>
    <a:lvl5pPr indent="0" algn="r" fontAlgn="base" marL="1828800" eaLnBrk="0" hangingPunct="false" rtl="false">
      <a:lnSpc>
        <a:spcPct val="100000"/>
      </a:lnSpc>
      <a:spcBef>
        <a:spcPct val="0"/>
      </a:spcBef>
      <a:spcAft>
        <a:spcPct val="0"/>
      </a:spcAft>
      <a:buNone/>
      <a:defRPr sz="1800">
        <a:solidFill>
          <a:schemeClr val="tx1"/>
        </a:solidFill>
        <a:latin charset="0" typeface="Arial"/>
        <a:ea charset="-78" typeface="Nazanin"/>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25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12.xml" /><Relationship Id="rIds325" Type="http://schemas.openxmlformats.org/officeDocument/2006/relationships/slide" Target="slides/slide0.xml" /><Relationship Id="rIds324" Type="http://schemas.openxmlformats.org/officeDocument/2006/relationships/slide" Target="slides/slide1.xml" /><Relationship Id="rIds332" Type="http://schemas.openxmlformats.org/officeDocument/2006/relationships/slide" Target="slides/slide2.xml" /><Relationship Id="rIds333" Type="http://schemas.openxmlformats.org/officeDocument/2006/relationships/slide" Target="slides/slide3.xml" /><Relationship Id="rIds334" Type="http://schemas.openxmlformats.org/officeDocument/2006/relationships/slide" Target="slides/slide4.xml" /><Relationship Id="rIds335" Type="http://schemas.openxmlformats.org/officeDocument/2006/relationships/slide" Target="slides/slide5.xml" /><Relationship Id="rIds336" Type="http://schemas.openxmlformats.org/officeDocument/2006/relationships/slide" Target="slides/slide6.xml" /><Relationship Id="rIds337" Type="http://schemas.openxmlformats.org/officeDocument/2006/relationships/slide" Target="slides/slide7.xml" /><Relationship Id="rIds338" Type="http://schemas.openxmlformats.org/officeDocument/2006/relationships/slide" Target="slides/slide8.xml" /><Relationship Id="rIds339" Type="http://schemas.openxmlformats.org/officeDocument/2006/relationships/slide" Target="slides/slide9.xml" /><Relationship Id="rIds342" Type="http://schemas.openxmlformats.org/officeDocument/2006/relationships/slide" Target="slides/slide10.xml" /><Relationship Id="rIds340" Type="http://schemas.openxmlformats.org/officeDocument/2006/relationships/slide" Target="slides/slide11.xml" /><Relationship Id="rIds341" Type="http://schemas.openxmlformats.org/officeDocument/2006/relationships/slide" Target="slides/slide12.xml" /><Relationship Id="rIds343" Type="http://schemas.openxmlformats.org/officeDocument/2006/relationships/slide" Target="slides/slide13.xml" /><Relationship Id="rIds326" Type="http://schemas.openxmlformats.org/officeDocument/2006/relationships/slide" Target="slides/slide14.xml" /><Relationship Id="rIds327" Type="http://schemas.openxmlformats.org/officeDocument/2006/relationships/slide" Target="slides/slide15.xml" /><Relationship Id="rIds328" Type="http://schemas.openxmlformats.org/officeDocument/2006/relationships/slide" Target="slides/slide16.xml" /><Relationship Id="rIds329" Type="http://schemas.openxmlformats.org/officeDocument/2006/relationships/slide" Target="slides/slide17.xml" /><Relationship Id="rIds330" Type="http://schemas.openxmlformats.org/officeDocument/2006/relationships/slide" Target="slides/slide18.xml" /><Relationship Id="rIds331" Type="http://schemas.openxmlformats.org/officeDocument/2006/relationships/slide" Target="slides/slide19.xml" /><Relationship Id="rIds302" Type="http://schemas.openxmlformats.org/officeDocument/2006/relationships/slide" Target="slides/slide20.xml" /><Relationship Id="rIdp23" Type="http://schemas.openxmlformats.org/officeDocument/2006/relationships/presProps" Target="presProps.xml" /><Relationship Id="rIdp24" Type="http://schemas.openxmlformats.org/officeDocument/2006/relationships/tableStyles" Target="tableStyles.xml" /><Relationship Id="rIdp25" Type="http://schemas.openxmlformats.org/officeDocument/2006/relationships/viewProps" Target="viewProps.xml" /><Relationship Id="rIdt27" Type="http://schemas.openxmlformats.org/officeDocument/2006/relationships/theme" Target="theme/theme12.xml" /></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2.xml" /></Relationships>
</file>

<file path=ppt/slideLayouts/_rels/slideLayoutmaster12.xml.rels><?xml version="1.0" encoding="UTF-8" standalone="yes" ?><Relationships xmlns="http://schemas.openxmlformats.org/package/2006/relationships"><Relationship Id="rId12" Type="http://schemas.openxmlformats.org/officeDocument/2006/relationships/slideMaster" Target="../slideMasters/slideMaster12.xml" /><Relationship Id="rID1" Type="http://schemas.openxmlformats.org/officeDocument/2006/relationships/image" Target="../media/picture1.jpeg" /></Relationships>
</file>

<file path=ppt/slideLayouts/slideLayout192.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title">
  <p:cSld name="Title Slide">
    <p:spTree>
      <p:nvGrpSpPr>
        <p:cNvPr id="1" name=""/>
        <p:cNvGrpSpPr/>
        <p:nvPr/>
      </p:nvGrpSpPr>
      <p:grpSpPr>
        <a:xfrm>
          <a:off x="0" y="0"/>
          <a:ext cx="0" cy="0"/>
          <a:chOff x="0" y="0"/>
          <a:chExt cy="0" cx="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indent="0" algn="ctr" marL="0">
              <a:buNone/>
              <a:defRPr>
                <a:solidFill>
                  <a:schemeClr val="tx1">
                    <a:tint val="75000"/>
                  </a:schemeClr>
                </a:solidFill>
              </a:defRPr>
            </a:lvl1pPr>
            <a:lvl2pPr indent="0" algn="ctr" marL="457200">
              <a:buNone/>
              <a:defRPr>
                <a:solidFill>
                  <a:schemeClr val="tx1">
                    <a:tint val="75000"/>
                  </a:schemeClr>
                </a:solidFill>
              </a:defRPr>
            </a:lvl2pPr>
            <a:lvl3pPr indent="0" algn="ctr" marL="914400">
              <a:buNone/>
              <a:defRPr>
                <a:solidFill>
                  <a:schemeClr val="tx1">
                    <a:tint val="75000"/>
                  </a:schemeClr>
                </a:solidFill>
              </a:defRPr>
            </a:lvl3pPr>
            <a:lvl4pPr indent="0" algn="ctr" marL="1371600">
              <a:buNone/>
              <a:defRPr>
                <a:solidFill>
                  <a:schemeClr val="tx1">
                    <a:tint val="75000"/>
                  </a:schemeClr>
                </a:solidFill>
              </a:defRPr>
            </a:lvl4pPr>
            <a:lvl5pPr indent="0" algn="ctr" marL="1828800">
              <a:buNone/>
              <a:defRPr>
                <a:solidFill>
                  <a:schemeClr val="tx1">
                    <a:tint val="75000"/>
                  </a:schemeClr>
                </a:solidFill>
              </a:defRPr>
            </a:lvl5pPr>
            <a:lvl6pPr indent="0" algn="ctr" marL="2286000">
              <a:buNone/>
              <a:defRPr>
                <a:solidFill>
                  <a:schemeClr val="tx1">
                    <a:tint val="75000"/>
                  </a:schemeClr>
                </a:solidFill>
              </a:defRPr>
            </a:lvl6pPr>
            <a:lvl7pPr indent="0" algn="ctr" marL="2743200">
              <a:buNone/>
              <a:defRPr>
                <a:solidFill>
                  <a:schemeClr val="tx1">
                    <a:tint val="75000"/>
                  </a:schemeClr>
                </a:solidFill>
              </a:defRPr>
            </a:lvl7pPr>
            <a:lvl8pPr indent="0" algn="ctr" marL="3200400">
              <a:buNone/>
              <a:defRPr>
                <a:solidFill>
                  <a:schemeClr val="tx1">
                    <a:tint val="75000"/>
                  </a:schemeClr>
                </a:solidFill>
              </a:defRPr>
            </a:lvl8pPr>
            <a:lvl9pPr indent="0" algn="ctr" marL="3657600">
              <a:buNone/>
              <a:defRPr>
                <a:solidFill>
                  <a:schemeClr val="tx1">
                    <a:tint val="75000"/>
                  </a:schemeClr>
                </a:solidFill>
              </a:defRPr>
            </a:lvl9pPr>
          </a:lstStyle>
          <a:p>
            <a:r>
              <a:rPr lang="en-US" altLang="zh-CN" smtClean="0"/>
              <a:t>Click to edit Master subtitle style</a:t>
            </a:r>
            <a:endParaRPr lang="en-US"/>
          </a:p>
        </p:txBody>
      </p:sp>
      <p:sp>
        <p:nvSpPr>
          <p:cNvPr id="4" name="Date Placeholder 3"/>
          <p:cNvSpPr>
            <a:spLocks noGrp="1"/>
          </p:cNvSpPr>
          <p:nvPr>
            <p:ph type="dt" sz="half" idx="10"/>
          </p:nvPr>
        </p:nvSpPr>
        <p:spPr/>
        <p:txBody>
          <a:bodyPr/>
          <a:lstStyle/>
          <a:p>
            <a:fld type="datetimeFigureOut" id="{58DB32FF-34E7-9545-86A2-0DF334BA82C1}">
              <a:rPr lang="en-US" smtClean="0"/>
              <a:t>12-4-11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4206519425"/>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obj">
  <p:cSld name="Title and Content">
    <p:spTree>
      <p:nvGrpSpPr>
        <p:cNvPr id="1" name=""/>
        <p:cNvGrpSpPr/>
        <p:nvPr/>
      </p:nvGrpSpPr>
      <p:grpSpPr>
        <a:xfrm>
          <a:off x="0" y="0"/>
          <a:ext cx="0" cy="0"/>
          <a:chOff x="0" y="0"/>
          <a:chExt cy="0" cx="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type="datetimeFigureOut" id="{58DB32FF-34E7-9545-86A2-0DF334BA82C1}">
              <a:rPr lang="en-US" smtClean="0"/>
              <a:t>12-4-11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1866996132"/>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secHead">
  <p:cSld name="Section Header">
    <p:spTree>
      <p:nvGrpSpPr>
        <p:cNvPr id="1" name=""/>
        <p:cNvGrpSpPr/>
        <p:nvPr/>
      </p:nvGrpSpPr>
      <p:grpSpPr>
        <a:xfrm>
          <a:off x="0" y="0"/>
          <a:ext cx="0" cy="0"/>
          <a:chOff x="0" y="0"/>
          <a:chExt cy="0" cx="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type="datetimeFigureOut" id="{58DB32FF-34E7-9545-86A2-0DF334BA82C1}">
              <a:rPr lang="en-US" smtClean="0"/>
              <a:t>12-4-11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867191418"/>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twoObj">
  <p:cSld name="Two Content">
    <p:spTree>
      <p:nvGrpSpPr>
        <p:cNvPr id="1" name=""/>
        <p:cNvGrpSpPr/>
        <p:nvPr/>
      </p:nvGrpSpPr>
      <p:grpSpPr>
        <a:xfrm>
          <a:off x="0" y="0"/>
          <a:ext cx="0" cy="0"/>
          <a:chOff x="0" y="0"/>
          <a:chExt cy="0" cx="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Date Placeholder 4"/>
          <p:cNvSpPr>
            <a:spLocks noGrp="1"/>
          </p:cNvSpPr>
          <p:nvPr>
            <p:ph type="dt" sz="half" idx="10"/>
          </p:nvPr>
        </p:nvSpPr>
        <p:spPr/>
        <p:txBody>
          <a:bodyPr/>
          <a:lstStyle/>
          <a:p>
            <a:fld type="datetimeFigureOut" id="{58DB32FF-34E7-9545-86A2-0DF334BA82C1}">
              <a:rPr lang="en-US" smtClean="0"/>
              <a:t>12-4-11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2004242433"/>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twoTxTwoObj">
  <p:cSld name="Comparison">
    <p:spTree>
      <p:nvGrpSpPr>
        <p:cNvPr id="1" name=""/>
        <p:cNvGrpSpPr/>
        <p:nvPr/>
      </p:nvGrpSpPr>
      <p:grpSpPr>
        <a:xfrm>
          <a:off x="0" y="0"/>
          <a:ext cx="0" cy="0"/>
          <a:chOff x="0" y="0"/>
          <a:chExt cy="0" cx="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indent="0" marL="0">
              <a:buNone/>
              <a:defRPr sz="2400" b="1"/>
            </a:lvl1pPr>
            <a:lvl2pPr indent="0" marL="457200">
              <a:buNone/>
              <a:defRPr sz="2000" b="1"/>
            </a:lvl2pPr>
            <a:lvl3pPr indent="0" marL="914400">
              <a:buNone/>
              <a:defRPr sz="1800" b="1"/>
            </a:lvl3pPr>
            <a:lvl4pPr indent="0" marL="1371600">
              <a:buNone/>
              <a:defRPr sz="1600" b="1"/>
            </a:lvl4pPr>
            <a:lvl5pPr indent="0" marL="1828800">
              <a:buNone/>
              <a:defRPr sz="1600" b="1"/>
            </a:lvl5pPr>
            <a:lvl6pPr indent="0" marL="2286000">
              <a:buNone/>
              <a:defRPr sz="1600" b="1"/>
            </a:lvl6pPr>
            <a:lvl7pPr indent="0" marL="2743200">
              <a:buNone/>
              <a:defRPr sz="1600" b="1"/>
            </a:lvl7pPr>
            <a:lvl8pPr indent="0" marL="3200400">
              <a:buNone/>
              <a:defRPr sz="1600" b="1"/>
            </a:lvl8pPr>
            <a:lvl9pPr indent="0" marL="365760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indent="0" marL="0">
              <a:buNone/>
              <a:defRPr sz="2400" b="1"/>
            </a:lvl1pPr>
            <a:lvl2pPr indent="0" marL="457200">
              <a:buNone/>
              <a:defRPr sz="2000" b="1"/>
            </a:lvl2pPr>
            <a:lvl3pPr indent="0" marL="914400">
              <a:buNone/>
              <a:defRPr sz="1800" b="1"/>
            </a:lvl3pPr>
            <a:lvl4pPr indent="0" marL="1371600">
              <a:buNone/>
              <a:defRPr sz="1600" b="1"/>
            </a:lvl4pPr>
            <a:lvl5pPr indent="0" marL="1828800">
              <a:buNone/>
              <a:defRPr sz="1600" b="1"/>
            </a:lvl5pPr>
            <a:lvl6pPr indent="0" marL="2286000">
              <a:buNone/>
              <a:defRPr sz="1600" b="1"/>
            </a:lvl6pPr>
            <a:lvl7pPr indent="0" marL="2743200">
              <a:buNone/>
              <a:defRPr sz="1600" b="1"/>
            </a:lvl7pPr>
            <a:lvl8pPr indent="0" marL="3200400">
              <a:buNone/>
              <a:defRPr sz="1600" b="1"/>
            </a:lvl8pPr>
            <a:lvl9pPr indent="0" marL="365760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7" name="Date Placeholder 6"/>
          <p:cNvSpPr>
            <a:spLocks noGrp="1"/>
          </p:cNvSpPr>
          <p:nvPr>
            <p:ph type="dt" sz="half" idx="10"/>
          </p:nvPr>
        </p:nvSpPr>
        <p:spPr/>
        <p:txBody>
          <a:bodyPr/>
          <a:lstStyle/>
          <a:p>
            <a:fld type="datetimeFigureOut" id="{58DB32FF-34E7-9545-86A2-0DF334BA82C1}">
              <a:rPr lang="en-US" smtClean="0"/>
              <a:t>12-4-11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77838264"/>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titleOnly">
  <p:cSld name="Title Only">
    <p:spTree>
      <p:nvGrpSpPr>
        <p:cNvPr id="1" name=""/>
        <p:cNvGrpSpPr/>
        <p:nvPr/>
      </p:nvGrpSpPr>
      <p:grpSpPr>
        <a:xfrm>
          <a:off x="0" y="0"/>
          <a:ext cx="0" cy="0"/>
          <a:chOff x="0" y="0"/>
          <a:chExt cy="0" cx="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Date Placeholder 2"/>
          <p:cNvSpPr>
            <a:spLocks noGrp="1"/>
          </p:cNvSpPr>
          <p:nvPr>
            <p:ph type="dt" sz="half" idx="10"/>
          </p:nvPr>
        </p:nvSpPr>
        <p:spPr/>
        <p:txBody>
          <a:bodyPr/>
          <a:lstStyle/>
          <a:p>
            <a:fld type="datetimeFigureOut" id="{58DB32FF-34E7-9545-86A2-0DF334BA82C1}">
              <a:rPr lang="en-US" smtClean="0"/>
              <a:t>12-4-11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3864121480"/>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blank">
  <p:cSld name="Blank">
    <p:spTree>
      <p:nvGrpSpPr>
        <p:cNvPr id="1" name=""/>
        <p:cNvGrpSpPr/>
        <p:nvPr/>
      </p:nvGrpSpPr>
      <p:grpSpPr>
        <a:xfrm>
          <a:off x="0" y="0"/>
          <a:ext cx="0" cy="0"/>
          <a:chOff x="0" y="0"/>
          <a:chExt cy="0" cx="0"/>
        </a:xfrm>
      </p:grpSpPr>
      <p:sp>
        <p:nvSpPr>
          <p:cNvPr id="2" name="Date Placeholder 1"/>
          <p:cNvSpPr>
            <a:spLocks noGrp="1"/>
          </p:cNvSpPr>
          <p:nvPr>
            <p:ph type="dt" sz="half" idx="10"/>
          </p:nvPr>
        </p:nvSpPr>
        <p:spPr/>
        <p:txBody>
          <a:bodyPr/>
          <a:lstStyle/>
          <a:p>
            <a:fld type="datetimeFigureOut" id="{58DB32FF-34E7-9545-86A2-0DF334BA82C1}">
              <a:rPr lang="en-US" smtClean="0"/>
              <a:t>12-4-11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3212382398"/>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objTx">
  <p:cSld name="Content with Caption">
    <p:spTree>
      <p:nvGrpSpPr>
        <p:cNvPr id="1" name=""/>
        <p:cNvGrpSpPr/>
        <p:nvPr/>
      </p:nvGrpSpPr>
      <p:grpSpPr>
        <a:xfrm>
          <a:off x="0" y="0"/>
          <a:ext cx="0" cy="0"/>
          <a:chOff x="0" y="0"/>
          <a:chExt cy="0" cx="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type="datetimeFigureOut" id="{58DB32FF-34E7-9545-86A2-0DF334BA82C1}">
              <a:rPr lang="en-US" smtClean="0"/>
              <a:t>12-4-11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2207327891"/>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picTx">
  <p:cSld name="Picture with Caption">
    <p:spTree>
      <p:nvGrpSpPr>
        <p:cNvPr id="1" name=""/>
        <p:cNvGrpSpPr/>
        <p:nvPr/>
      </p:nvGrpSpPr>
      <p:grpSpPr>
        <a:xfrm>
          <a:off x="0" y="0"/>
          <a:ext cx="0" cy="0"/>
          <a:chOff x="0" y="0"/>
          <a:chExt cy="0" cx="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type="datetimeFigureOut" id="{58DB32FF-34E7-9545-86A2-0DF334BA82C1}">
              <a:rPr lang="en-US" smtClean="0"/>
              <a:t>12-4-11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2425089538"/>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vertTx">
  <p:cSld name="Title and Vertical Text">
    <p:spTree>
      <p:nvGrpSpPr>
        <p:cNvPr id="1" name=""/>
        <p:cNvGrpSpPr/>
        <p:nvPr/>
      </p:nvGrpSpPr>
      <p:grpSpPr>
        <a:xfrm>
          <a:off x="0" y="0"/>
          <a:ext cx="0" cy="0"/>
          <a:chOff x="0" y="0"/>
          <a:chExt cy="0" cx="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idx="1" orient="vert"/>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type="datetimeFigureOut" id="{58DB32FF-34E7-9545-86A2-0DF334BA82C1}">
              <a:rPr lang="en-US" smtClean="0"/>
              <a:t>12-4-11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3198546456"/>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reserve="1" type="vertTitleAndTx">
  <p:cSld name="Vertical Title and Text">
    <p:spTree>
      <p:nvGrpSpPr>
        <p:cNvPr id="1" name=""/>
        <p:cNvGrpSpPr/>
        <p:nvPr/>
      </p:nvGrpSpPr>
      <p:grpSpPr>
        <a:xfrm>
          <a:off x="0" y="0"/>
          <a:ext cx="0" cy="0"/>
          <a:chOff x="0" y="0"/>
          <a:chExt cy="0" cx="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en-US"/>
          </a:p>
        </p:txBody>
      </p:sp>
      <p:sp>
        <p:nvSpPr>
          <p:cNvPr id="3" name="Vertical Text Placeholder 2"/>
          <p:cNvSpPr>
            <a:spLocks noGrp="1"/>
          </p:cNvSpPr>
          <p:nvPr>
            <p:ph type="body" idx="1" orient="vert"/>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type="datetimeFigureOut" id="{58DB32FF-34E7-9545-86A2-0DF334BA82C1}">
              <a:rPr lang="en-US" smtClean="0"/>
              <a:t>12-4-11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type="slidenum" id="{42D70897-D982-EA43-8318-894E8D36E196}">
              <a:rPr lang="en-US" smtClean="0"/>
              <a:t>‹#›</a:t>
            </a:fld>
            <a:endParaRPr lang="en-US"/>
          </a:p>
        </p:txBody>
      </p:sp>
    </p:spTree>
    <p:extLst>
      <p:ext uri="{BB962C8B-B14F-4D97-AF65-F5344CB8AC3E}">
        <p14:creationId val="4213343876"/>
      </p:ext>
    </p:extLst>
  </p:cSld>
  <p:clrMapOvr>
    <a:masterClrMapping/>
  </p:clrMapOvr>
</p:sldLayout>
</file>

<file path=ppt/slideLayouts/slideLayoutmaster12.xml><?xml version="1.0" encoding="utf-8"?>
<p:sldLayout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bg>
      <p:bgPr>
        <a:blipFill>
          <a:blip r:embed="rID1">
            <a:extLst/>
          </a:blip>
          <a:srcRect/>
          <a:stretch>
            <a:fillRect/>
          </a:stretch>
        </a:blipFill>
      </p:bgPr>
    </p:bg>
    <p:spTree>
      <p:nvGrpSpPr>
        <p:cNvPr id="1024" name=""/>
        <p:cNvGrpSpPr>
          <a:grpSpLocks/>
        </p:cNvGrpSpPr>
        <p:nvPr/>
      </p:nvGrpSpPr>
      <p:grpSpPr>
        <a:xfrm/>
      </p:grpSpPr>
      <p:sp>
        <p:nvSpPr>
          <p:cNvPr id="1026" name=""/>
          <p:cNvSpPr>
            <a:spLocks noGrp="1" noChangeAspect="0"/>
          </p:cNvSpPr>
          <p:nvPr>
            <p:ph type="title" sz="full" idx="0"/>
          </p:nvPr>
        </p:nvSpPr>
        <p:spPr>
          <a:xfrm>
            <a:off x="457200" y="274638"/>
            <a:ext cx="8229600" cy="1143000"/>
          </a:xfrm>
          <a:prstGeom prst="rect">
            <a:avLst/>
          </a:prstGeom>
          <a:noFill/>
          <a:ln>
            <a:noFill/>
          </a:ln>
        </p:spPr>
        <p:txBody>
          <a:bodyPr anchor="ctr"/>
          <a:lstStyle/>
          <a:p>
            <a:pPr lvl="0"/>
            <a:r>
              <a:rPr lang="en-US" altLang="en-US" dirty="0"/>
              <a:t>Click to edit Master title style</a:t>
            </a:r>
          </a:p>
        </p:txBody>
      </p:sp>
      <p:sp>
        <p:nvSpPr>
          <p:cNvPr id="1027" name=""/>
          <p:cNvSpPr>
            <a:spLocks noGrp="1" noChangeAspect="0"/>
          </p:cNvSpPr>
          <p:nvPr>
            <p:ph type="body" sz="full" idx="1"/>
          </p:nvPr>
        </p:nvSpPr>
        <p:spPr>
          <a:xfrm>
            <a:off x="457200" y="1600200"/>
            <a:ext cx="8229600" cy="4525963"/>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
          <p:cNvSpPr>
            <a:spLocks noGrp="1" noChangeAspect="0"/>
          </p:cNvSpPr>
          <p:nvPr>
            <p:ph type="dt" sz="half" idx="2"/>
          </p:nvPr>
        </p:nvSpPr>
        <p:spPr>
          <a:xfrm>
            <a:off x="6553200" y="6356350"/>
            <a:ext cx="2133600" cy="365125"/>
          </a:xfrm>
          <a:prstGeom prst="rect">
            <a:avLst/>
          </a:prstGeom>
          <a:noFill/>
          <a:ln>
            <a:noFill/>
          </a:ln>
        </p:spPr>
        <p:txBody>
          <a:bodyPr anchor="ctr"/>
          <a:lstStyle/>
          <a:p>
            <a:pPr/>
            <a:endParaRPr lang="en-US" altLang="en-US" sz="1200" dirty="0">
              <a:solidFill>
                <a:srgbClr val="ffffff"/>
              </a:solidFill>
            </a:endParaRPr>
          </a:p>
        </p:txBody>
      </p:sp>
      <p:sp>
        <p:nvSpPr>
          <p:cNvPr id="1029" name=""/>
          <p:cNvSpPr>
            <a:spLocks noGrp="1" noChangeAspect="0"/>
          </p:cNvSpPr>
          <p:nvPr>
            <p:ph type="ftr" sz="quarter" idx="3"/>
          </p:nvPr>
        </p:nvSpPr>
        <p:spPr>
          <a:xfrm>
            <a:off x="3124200" y="6356350"/>
            <a:ext cx="2895600" cy="365125"/>
          </a:xfrm>
          <a:prstGeom prst="rect">
            <a:avLst/>
          </a:prstGeom>
          <a:noFill/>
          <a:ln>
            <a:noFill/>
          </a:ln>
        </p:spPr>
        <p:txBody>
          <a:bodyPr anchor="ctr"/>
          <a:lstStyle/>
          <a:p>
            <a:pPr algn="ctr"/>
            <a:endParaRPr lang="en-US" altLang="en-US" sz="1200" dirty="0">
              <a:solidFill>
                <a:srgbClr val="ffffff"/>
              </a:solidFill>
            </a:endParaRPr>
          </a:p>
        </p:txBody>
      </p:sp>
      <p:sp>
        <p:nvSpPr>
          <p:cNvPr id="1030" name=""/>
          <p:cNvSpPr>
            <a:spLocks noGrp="1" noChangeAspect="0"/>
          </p:cNvSpPr>
          <p:nvPr>
            <p:ph type="sldNum" sz="quarter" idx="4"/>
          </p:nvPr>
        </p:nvSpPr>
        <p:spPr>
          <a:xfrm>
            <a:off x="457200" y="6356350"/>
            <a:ext cx="2133600" cy="365125"/>
          </a:xfrm>
          <a:prstGeom prst="rect">
            <a:avLst/>
          </a:prstGeom>
          <a:noFill/>
          <a:ln>
            <a:noFill/>
          </a:ln>
        </p:spPr>
        <p:txBody>
          <a:bodyPr anchor="ctr"/>
          <a:lstStyle/>
          <a:p>
            <a:pPr algn="l"/>
            <a:fld type="slidenum" id="{12FF1C42-D199-2030-1012-587298610EC3}">
              <a:rPr lang="en-US" altLang="en-US" sz="1200" dirty="0">
                <a:solidFill>
                  <a:srgbClr val="ffffff"/>
                </a:solidFill>
              </a:rPr>
              <a:t>0</a:t>
            </a:fld>
          </a:p>
        </p:txBody>
      </p:sp>
    </p:spTree>
  </p:cSld>
</p:sldLayout>
</file>

<file path=ppt/slideMasters/_rels/slideMaster12.xml.rels><?xml version="1.0" encoding="UTF-8" standalone="yes" ?><Relationships xmlns="http://schemas.openxmlformats.org/package/2006/relationships"><Relationship Id="rId1" Type="http://schemas.openxmlformats.org/officeDocument/2006/relationships/theme" Target="../theme/theme12.xml" /><Relationship Id="rID1" Type="http://schemas.openxmlformats.org/officeDocument/2006/relationships/image" Target="../media/picture1.jpeg" /><Relationship Id="rId3" Type="http://schemas.openxmlformats.org/officeDocument/2006/relationships/slideLayout" Target="../slideLayouts/slideLayout192.xml" /><Relationship Id="rId4" Type="http://schemas.openxmlformats.org/officeDocument/2006/relationships/slideLayout" Target="../slideLayouts/slideLayout193.xml" /><Relationship Id="rId5" Type="http://schemas.openxmlformats.org/officeDocument/2006/relationships/slideLayout" Target="../slideLayouts/slideLayout194.xml" /><Relationship Id="rId6" Type="http://schemas.openxmlformats.org/officeDocument/2006/relationships/slideLayout" Target="../slideLayouts/slideLayout195.xml" /><Relationship Id="rId7" Type="http://schemas.openxmlformats.org/officeDocument/2006/relationships/slideLayout" Target="../slideLayouts/slideLayout196.xml" /><Relationship Id="rId8" Type="http://schemas.openxmlformats.org/officeDocument/2006/relationships/slideLayout" Target="../slideLayouts/slideLayout197.xml" /><Relationship Id="rId9" Type="http://schemas.openxmlformats.org/officeDocument/2006/relationships/slideLayout" Target="../slideLayouts/slideLayout198.xml" /><Relationship Id="rId10" Type="http://schemas.openxmlformats.org/officeDocument/2006/relationships/slideLayout" Target="../slideLayouts/slideLayout199.xml" /><Relationship Id="rId11" Type="http://schemas.openxmlformats.org/officeDocument/2006/relationships/slideLayout" Target="../slideLayouts/slideLayout200.xml" /><Relationship Id="rId12" Type="http://schemas.openxmlformats.org/officeDocument/2006/relationships/slideLayout" Target="../slideLayouts/slideLayout201.xml" /><Relationship Id="rId13" Type="http://schemas.openxmlformats.org/officeDocument/2006/relationships/slideLayout" Target="../slideLayouts/slideLayout202.xml" /><Relationship Id="rId14" Type="http://schemas.openxmlformats.org/officeDocument/2006/relationships/slideLayout" Target="../slideLayouts/slideLayoutmaster12.xml" /></Relationships>
</file>

<file path=ppt/slideMasters/slideMaster12.xml><?xml version="1.0" encoding="utf-8"?>
<p:sldMaster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bg>
      <p:bgPr>
        <a:blipFill>
          <a:blip r:embed="rID1">
            <a:extLst/>
          </a:blip>
          <a:srcRect/>
          <a:stretch>
            <a:fillRect/>
          </a:stretch>
        </a:blipFill>
      </p:bgPr>
    </p:bg>
    <p:spTree>
      <p:nvGrpSpPr>
        <p:cNvPr id="1024" name=""/>
        <p:cNvGrpSpPr>
          <a:grpSpLocks/>
        </p:cNvGrpSpPr>
        <p:nvPr/>
      </p:nvGrpSpPr>
      <p:grpSpPr>
        <a:xfrm/>
      </p:grpSpPr>
      <p:sp>
        <p:nvSpPr>
          <p:cNvPr id="1026" name=""/>
          <p:cNvSpPr>
            <a:spLocks noGrp="1" noChangeAspect="0"/>
          </p:cNvSpPr>
          <p:nvPr>
            <p:ph type="title" sz="full" idx="0"/>
          </p:nvPr>
        </p:nvSpPr>
        <p:spPr>
          <a:xfrm>
            <a:off x="457200" y="274638"/>
            <a:ext cx="8229600" cy="1143000"/>
          </a:xfrm>
          <a:prstGeom prst="rect">
            <a:avLst/>
          </a:prstGeom>
          <a:noFill/>
          <a:ln>
            <a:noFill/>
          </a:ln>
        </p:spPr>
        <p:txBody>
          <a:bodyPr anchor="ctr"/>
          <a:lstStyle/>
          <a:p>
            <a:pPr lvl="0"/>
            <a:r>
              <a:rPr lang="en-US" altLang="en-US" dirty="0"/>
              <a:t>Click to edit Master title style</a:t>
            </a:r>
          </a:p>
        </p:txBody>
      </p:sp>
      <p:sp>
        <p:nvSpPr>
          <p:cNvPr id="1027" name=""/>
          <p:cNvSpPr>
            <a:spLocks noGrp="1" noChangeAspect="0"/>
          </p:cNvSpPr>
          <p:nvPr>
            <p:ph type="body" sz="full" idx="1"/>
          </p:nvPr>
        </p:nvSpPr>
        <p:spPr>
          <a:xfrm>
            <a:off x="457200" y="1600200"/>
            <a:ext cx="8229600" cy="4525963"/>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
          <p:cNvSpPr>
            <a:spLocks noGrp="1" noChangeAspect="0"/>
          </p:cNvSpPr>
          <p:nvPr>
            <p:ph type="dt" sz="half" idx="2"/>
          </p:nvPr>
        </p:nvSpPr>
        <p:spPr>
          <a:xfrm>
            <a:off x="6553200" y="6356350"/>
            <a:ext cx="2133600" cy="365125"/>
          </a:xfrm>
          <a:prstGeom prst="rect">
            <a:avLst/>
          </a:prstGeom>
          <a:noFill/>
          <a:ln>
            <a:noFill/>
          </a:ln>
        </p:spPr>
        <p:txBody>
          <a:bodyPr anchor="ctr"/>
          <a:lstStyle/>
          <a:p>
            <a:pPr/>
            <a:endParaRPr lang="en-US" altLang="en-US" sz="1200" dirty="0">
              <a:solidFill>
                <a:srgbClr val="ffffff"/>
              </a:solidFill>
            </a:endParaRPr>
          </a:p>
        </p:txBody>
      </p:sp>
      <p:sp>
        <p:nvSpPr>
          <p:cNvPr id="1029" name=""/>
          <p:cNvSpPr>
            <a:spLocks noGrp="1" noChangeAspect="0"/>
          </p:cNvSpPr>
          <p:nvPr>
            <p:ph type="ftr" sz="quarter" idx="3"/>
          </p:nvPr>
        </p:nvSpPr>
        <p:spPr>
          <a:xfrm>
            <a:off x="3124200" y="6356350"/>
            <a:ext cx="2895600" cy="365125"/>
          </a:xfrm>
          <a:prstGeom prst="rect">
            <a:avLst/>
          </a:prstGeom>
          <a:noFill/>
          <a:ln>
            <a:noFill/>
          </a:ln>
        </p:spPr>
        <p:txBody>
          <a:bodyPr anchor="ctr"/>
          <a:lstStyle/>
          <a:p>
            <a:pPr algn="ctr"/>
            <a:endParaRPr lang="en-US" altLang="en-US" sz="1200" dirty="0">
              <a:solidFill>
                <a:srgbClr val="ffffff"/>
              </a:solidFill>
            </a:endParaRPr>
          </a:p>
        </p:txBody>
      </p:sp>
      <p:sp>
        <p:nvSpPr>
          <p:cNvPr id="1030" name=""/>
          <p:cNvSpPr>
            <a:spLocks noGrp="1" noChangeAspect="0"/>
          </p:cNvSpPr>
          <p:nvPr>
            <p:ph type="sldNum" sz="quarter" idx="4"/>
          </p:nvPr>
        </p:nvSpPr>
        <p:spPr>
          <a:xfrm>
            <a:off x="457200" y="6356350"/>
            <a:ext cx="2133600" cy="365125"/>
          </a:xfrm>
          <a:prstGeom prst="rect">
            <a:avLst/>
          </a:prstGeom>
          <a:noFill/>
          <a:ln>
            <a:noFill/>
          </a:ln>
        </p:spPr>
        <p:txBody>
          <a:bodyPr anchor="ctr"/>
          <a:lstStyle/>
          <a:p>
            <a:pPr algn="l"/>
            <a:fld type="slidenum" id="{12FF1C42-D199-2030-1012-587298610EC3}">
              <a:rPr lang="en-US" altLang="en-US" sz="1200" dirty="0">
                <a:solidFill>
                  <a:srgbClr val="ffffff"/>
                </a:solidFill>
              </a:rPr>
              <a:t>0</a:t>
            </a:fld>
          </a:p>
        </p:txBody>
      </p:sp>
    </p:spTree>
  </p:cSld>
  <p:clrMap bg1="dk1" tx1="lt1" bg2="dk2" tx2="lt2" accent1="accent1" accent2="accent2" accent3="accent3" accent4="accent4" accent5="accent5" accent6="accent6" hlink="hlink" folHlink="folHlink"/>
  <p:sldLayoutIdLst>
    <p:sldLayoutId id="2147489100" r:id="rId3"/>
    <p:sldLayoutId id="2147489101" r:id="rId4"/>
    <p:sldLayoutId id="2147489102" r:id="rId5"/>
    <p:sldLayoutId id="2147489103" r:id="rId6"/>
    <p:sldLayoutId id="2147489104" r:id="rId7"/>
    <p:sldLayoutId id="2147489105" r:id="rId8"/>
    <p:sldLayoutId id="2147489106" r:id="rId9"/>
    <p:sldLayoutId id="2147489107" r:id="rId10"/>
    <p:sldLayoutId id="2147489108" r:id="rId11"/>
    <p:sldLayoutId id="2147489109" r:id="rId12"/>
    <p:sldLayoutId id="2147489110" r:id="rId13"/>
    <p:sldLayoutId id="2147489111" r:id="rId14"/>
  </p:sldLayoutIdLst>
  <p:txStyles>
    <p:titleStyle>
      <a:lvl1pPr indent="0" algn="ctr" fontAlgn="base" marL="0" eaLnBrk="0" hangingPunct="false" rtl="true">
        <a:lnSpc>
          <a:spcPct val="100000"/>
        </a:lnSpc>
        <a:spcBef>
          <a:spcPct val="0"/>
        </a:spcBef>
        <a:spcAft>
          <a:spcPct val="0"/>
        </a:spcAft>
        <a:buNone/>
        <a:defRPr sz="4400">
          <a:solidFill>
            <a:srgbClr val="ffffff"/>
          </a:solidFill>
          <a:latin charset="0" typeface="Calibri"/>
          <a:ea charset="0" typeface="Times New Roman"/>
        </a:defRPr>
      </a:lvl1pPr>
    </p:titleStyle>
    <p:bodyStyle>
      <a:lvl1pPr indent="-342900" algn="r" fontAlgn="base" marL="342900" eaLnBrk="0" hangingPunct="false" rtl="true">
        <a:lnSpc>
          <a:spcPct val="100000"/>
        </a:lnSpc>
        <a:spcBef>
          <a:spcPct val="20000"/>
        </a:spcBef>
        <a:spcAft>
          <a:spcPct val="0"/>
        </a:spcAft>
        <a:buFont charset="0" typeface="Arial"/>
        <a:buChar char="•"/>
        <a:defRPr sz="3200">
          <a:solidFill>
            <a:srgbClr val="ffffff"/>
          </a:solidFill>
          <a:latin charset="0" typeface="Calibri"/>
          <a:ea charset="0" typeface="Arial"/>
        </a:defRPr>
      </a:lvl1pPr>
      <a:lvl2pPr indent="-285750" algn="r" fontAlgn="base" marL="742950" eaLnBrk="0" hangingPunct="false" rtl="true">
        <a:lnSpc>
          <a:spcPct val="100000"/>
        </a:lnSpc>
        <a:spcBef>
          <a:spcPct val="20000"/>
        </a:spcBef>
        <a:spcAft>
          <a:spcPct val="0"/>
        </a:spcAft>
        <a:buFont charset="0" typeface="Arial"/>
        <a:buChar char="–"/>
        <a:defRPr sz="2800">
          <a:solidFill>
            <a:srgbClr val="ffffff"/>
          </a:solidFill>
          <a:latin charset="0" typeface="Calibri"/>
          <a:ea charset="0" typeface="Arial"/>
        </a:defRPr>
      </a:lvl2pPr>
      <a:lvl3pPr indent="-228600" algn="r" fontAlgn="base" marL="1143000" eaLnBrk="0" hangingPunct="false" rtl="true">
        <a:lnSpc>
          <a:spcPct val="100000"/>
        </a:lnSpc>
        <a:spcBef>
          <a:spcPct val="20000"/>
        </a:spcBef>
        <a:spcAft>
          <a:spcPct val="0"/>
        </a:spcAft>
        <a:buFont charset="0" typeface="Arial"/>
        <a:buChar char="•"/>
        <a:defRPr sz="2400">
          <a:solidFill>
            <a:srgbClr val="ffffff"/>
          </a:solidFill>
          <a:latin charset="0" typeface="Calibri"/>
          <a:ea charset="0" typeface="Arial"/>
        </a:defRPr>
      </a:lvl3pPr>
      <a:lvl4pPr indent="-228600" algn="r" fontAlgn="base" marL="1600200" eaLnBrk="0" hangingPunct="false" rtl="true">
        <a:lnSpc>
          <a:spcPct val="100000"/>
        </a:lnSpc>
        <a:spcBef>
          <a:spcPct val="20000"/>
        </a:spcBef>
        <a:spcAft>
          <a:spcPct val="0"/>
        </a:spcAft>
        <a:buFont charset="0" typeface="Arial"/>
        <a:buChar char="–"/>
        <a:defRPr sz="2000">
          <a:solidFill>
            <a:srgbClr val="ffffff"/>
          </a:solidFill>
          <a:latin charset="0" typeface="Calibri"/>
          <a:ea charset="0" typeface="Arial"/>
        </a:defRPr>
      </a:lvl4pPr>
      <a:lvl5pPr indent="-228600" algn="r" fontAlgn="base" marL="2057400" eaLnBrk="0" hangingPunct="false" rtl="true">
        <a:lnSpc>
          <a:spcPct val="100000"/>
        </a:lnSpc>
        <a:spcBef>
          <a:spcPct val="20000"/>
        </a:spcBef>
        <a:spcAft>
          <a:spcPct val="0"/>
        </a:spcAft>
        <a:buFont charset="0" typeface="Arial"/>
        <a:buChar char="»"/>
        <a:defRPr sz="2000">
          <a:solidFill>
            <a:srgbClr val="ffffff"/>
          </a:solidFill>
          <a:latin charset="0" typeface="Calibri"/>
          <a:ea charset="0" typeface="Arial"/>
        </a:defRPr>
      </a:lvl5pPr>
    </p:bodyStyle>
    <p:otherStyle>
      <a:lvl1pPr indent="0" algn="r" fontAlgn="base" marL="0" eaLnBrk="1" hangingPunct="true" rtl="true">
        <a:lnSpc>
          <a:spcPct val="100000"/>
        </a:lnSpc>
        <a:spcBef>
          <a:spcPct val="0"/>
        </a:spcBef>
        <a:spcAft>
          <a:spcPct val="0"/>
        </a:spcAft>
        <a:buNone/>
        <a:defRPr sz="1800">
          <a:solidFill>
            <a:srgbClr val="ffffff"/>
          </a:solidFill>
          <a:latin charset="0" typeface="Calibri"/>
          <a:ea charset="0" typeface="Arial"/>
        </a:defRPr>
      </a:lvl1pPr>
      <a:lvl2pPr indent="0" algn="r" fontAlgn="base" marL="457200" eaLnBrk="1" hangingPunct="true" rtl="true">
        <a:lnSpc>
          <a:spcPct val="100000"/>
        </a:lnSpc>
        <a:spcBef>
          <a:spcPct val="0"/>
        </a:spcBef>
        <a:spcAft>
          <a:spcPct val="0"/>
        </a:spcAft>
        <a:buNone/>
        <a:defRPr sz="1800">
          <a:solidFill>
            <a:srgbClr val="ffffff"/>
          </a:solidFill>
          <a:latin charset="0" typeface="Calibri"/>
          <a:ea charset="0" typeface="Arial"/>
        </a:defRPr>
      </a:lvl2pPr>
      <a:lvl3pPr indent="0" algn="r" fontAlgn="base" marL="914400" eaLnBrk="1" hangingPunct="true" rtl="true">
        <a:lnSpc>
          <a:spcPct val="100000"/>
        </a:lnSpc>
        <a:spcBef>
          <a:spcPct val="0"/>
        </a:spcBef>
        <a:spcAft>
          <a:spcPct val="0"/>
        </a:spcAft>
        <a:buNone/>
        <a:defRPr sz="1800">
          <a:solidFill>
            <a:srgbClr val="ffffff"/>
          </a:solidFill>
          <a:latin charset="0" typeface="Calibri"/>
          <a:ea charset="0" typeface="Arial"/>
        </a:defRPr>
      </a:lvl3pPr>
      <a:lvl4pPr indent="0" algn="r" fontAlgn="base" marL="1371600" eaLnBrk="1" hangingPunct="true" rtl="true">
        <a:lnSpc>
          <a:spcPct val="100000"/>
        </a:lnSpc>
        <a:spcBef>
          <a:spcPct val="0"/>
        </a:spcBef>
        <a:spcAft>
          <a:spcPct val="0"/>
        </a:spcAft>
        <a:buNone/>
        <a:defRPr sz="1800">
          <a:solidFill>
            <a:srgbClr val="ffffff"/>
          </a:solidFill>
          <a:latin charset="0" typeface="Calibri"/>
          <a:ea charset="0" typeface="Arial"/>
        </a:defRPr>
      </a:lvl4pPr>
      <a:lvl5pPr indent="0" algn="r" fontAlgn="base" marL="1828800" eaLnBrk="1" hangingPunct="true" rtl="true">
        <a:lnSpc>
          <a:spcPct val="100000"/>
        </a:lnSpc>
        <a:spcBef>
          <a:spcPct val="0"/>
        </a:spcBef>
        <a:spcAft>
          <a:spcPct val="0"/>
        </a:spcAft>
        <a:buNone/>
        <a:defRPr sz="1800">
          <a:solidFill>
            <a:srgbClr val="ffffff"/>
          </a:solidFill>
          <a:latin charset="0" typeface="Calibri"/>
          <a:ea charset="0" typeface="Arial"/>
        </a:defRPr>
      </a:lvl5pPr>
    </p:otherStyle>
  </p:txStyles>
</p:sldMaster>
</file>

<file path=ppt/slides/_rels/slide0.xml.rels><?xml version="1.0" encoding="UTF-8" standalone="yes" ?><Relationships xmlns="http://schemas.openxmlformats.org/package/2006/relationships"><Relationship Id="rId12" Type="http://schemas.openxmlformats.org/officeDocument/2006/relationships/slideLayout" Target="../slideLayouts/slideLayoutmaster12.xml" /><Relationship Id="rID2" Type="http://schemas.openxmlformats.org/officeDocument/2006/relationships/image" Target="../media/picture2.png" /><Relationship Id="rID3" Type="http://schemas.openxmlformats.org/officeDocument/2006/relationships/image" Target="../media/picture3.png" /></Relationships>
</file>

<file path=ppt/slides/_rels/slide1.xml.rels><?xml version="1.0" encoding="UTF-8" standalone="yes" ?><Relationships xmlns="http://schemas.openxmlformats.org/package/2006/relationships"><Relationship Id="rId12" Type="http://schemas.openxmlformats.org/officeDocument/2006/relationships/slideLayout" Target="../slideLayouts/slideLayoutmaster12.xml" /></Relationships>
</file>

<file path=ppt/slides/_rels/slide10.xml.rels><?xml version="1.0" encoding="UTF-8" standalone="yes" ?><Relationships xmlns="http://schemas.openxmlformats.org/package/2006/relationships"><Relationship Id="rId12" Type="http://schemas.openxmlformats.org/officeDocument/2006/relationships/slideLayout" Target="../slideLayouts/slideLayoutmaster12.xml" /></Relationships>
</file>

<file path=ppt/slides/_rels/slide11.xml.rels><?xml version="1.0" encoding="UTF-8" standalone="yes" ?><Relationships xmlns="http://schemas.openxmlformats.org/package/2006/relationships"><Relationship Id="rId12" Type="http://schemas.openxmlformats.org/officeDocument/2006/relationships/slideLayout" Target="../slideLayouts/slideLayoutmaster12.xml" /></Relationships>
</file>

<file path=ppt/slides/_rels/slide12.xml.rels><?xml version="1.0" encoding="UTF-8" standalone="yes" ?><Relationships xmlns="http://schemas.openxmlformats.org/package/2006/relationships"><Relationship Id="rId12" Type="http://schemas.openxmlformats.org/officeDocument/2006/relationships/slideLayout" Target="../slideLayouts/slideLayoutmaster12.xml" /></Relationships>
</file>

<file path=ppt/slides/_rels/slide13.xml.rels><?xml version="1.0" encoding="UTF-8" standalone="yes" ?><Relationships xmlns="http://schemas.openxmlformats.org/package/2006/relationships"><Relationship Id="rId12" Type="http://schemas.openxmlformats.org/officeDocument/2006/relationships/slideLayout" Target="../slideLayouts/slideLayoutmaster12.xml" /></Relationships>
</file>

<file path=ppt/slides/_rels/slide14.xml.rels><?xml version="1.0" encoding="UTF-8" standalone="yes" ?><Relationships xmlns="http://schemas.openxmlformats.org/package/2006/relationships"><Relationship Id="rId12" Type="http://schemas.openxmlformats.org/officeDocument/2006/relationships/slideLayout" Target="../slideLayouts/slideLayoutmaster12.xml" /><Relationship Id="rID5" Type="http://schemas.openxmlformats.org/officeDocument/2006/relationships/image" Target="../media/picture5.png" /></Relationships>
</file>

<file path=ppt/slides/_rels/slide15.xml.rels><?xml version="1.0" encoding="UTF-8" standalone="yes" ?><Relationships xmlns="http://schemas.openxmlformats.org/package/2006/relationships"><Relationship Id="rId12" Type="http://schemas.openxmlformats.org/officeDocument/2006/relationships/slideLayout" Target="../slideLayouts/slideLayoutmaster12.xml" /><Relationship Id="rID6" Type="http://schemas.openxmlformats.org/officeDocument/2006/relationships/image" Target="../media/picture6.png" /></Relationships>
</file>

<file path=ppt/slides/_rels/slide16.xml.rels><?xml version="1.0" encoding="UTF-8" standalone="yes" ?><Relationships xmlns="http://schemas.openxmlformats.org/package/2006/relationships"><Relationship Id="rId12" Type="http://schemas.openxmlformats.org/officeDocument/2006/relationships/slideLayout" Target="../slideLayouts/slideLayoutmaster12.xml" /><Relationship Id="rID7" Type="http://schemas.openxmlformats.org/officeDocument/2006/relationships/image" Target="../media/picture7.png" /></Relationships>
</file>

<file path=ppt/slides/_rels/slide17.xml.rels><?xml version="1.0" encoding="UTF-8" standalone="yes" ?><Relationships xmlns="http://schemas.openxmlformats.org/package/2006/relationships"><Relationship Id="rId12" Type="http://schemas.openxmlformats.org/officeDocument/2006/relationships/slideLayout" Target="../slideLayouts/slideLayoutmaster12.xml" /><Relationship Id="rID8" Type="http://schemas.openxmlformats.org/officeDocument/2006/relationships/image" Target="../media/picture8.png" /></Relationships>
</file>

<file path=ppt/slides/_rels/slide18.xml.rels><?xml version="1.0" encoding="UTF-8" standalone="yes" ?><Relationships xmlns="http://schemas.openxmlformats.org/package/2006/relationships"><Relationship Id="rId12" Type="http://schemas.openxmlformats.org/officeDocument/2006/relationships/slideLayout" Target="../slideLayouts/slideLayoutmaster12.xml" /><Relationship Id="rID9" Type="http://schemas.openxmlformats.org/officeDocument/2006/relationships/image" Target="../media/picture9.png" /></Relationships>
</file>

<file path=ppt/slides/_rels/slide19.xml.rels><?xml version="1.0" encoding="UTF-8" standalone="yes" ?><Relationships xmlns="http://schemas.openxmlformats.org/package/2006/relationships"><Relationship Id="rId12" Type="http://schemas.openxmlformats.org/officeDocument/2006/relationships/slideLayout" Target="../slideLayouts/slideLayoutmaster12.xml" /><Relationship Id="rID10" Type="http://schemas.openxmlformats.org/officeDocument/2006/relationships/image" Target="../media/picture10.png" /></Relationships>
</file>

<file path=ppt/slides/_rels/slide2.xml.rels><?xml version="1.0" encoding="UTF-8" standalone="yes" ?><Relationships xmlns="http://schemas.openxmlformats.org/package/2006/relationships"><Relationship Id="rId12" Type="http://schemas.openxmlformats.org/officeDocument/2006/relationships/slideLayout" Target="../slideLayouts/slideLayoutmaster12.xml" /></Relationships>
</file>

<file path=ppt/slides/_rels/slide20.xml.rels><?xml version="1.0" encoding="UTF-8" standalone="yes" ?><Relationships xmlns="http://schemas.openxmlformats.org/package/2006/relationships"><Relationship Id="rId12" Type="http://schemas.openxmlformats.org/officeDocument/2006/relationships/slideLayout" Target="../slideLayouts/slideLayoutmaster12.xml" /><Relationship Id="rID11" Type="http://schemas.openxmlformats.org/officeDocument/2006/relationships/image" Target="../media/picture11.jpeg" /><Relationship Id="rID12" Type="http://schemas.openxmlformats.org/officeDocument/2006/relationships/image" Target="../media/picture12.png" /></Relationships>
</file>

<file path=ppt/slides/_rels/slide3.xml.rels><?xml version="1.0" encoding="UTF-8" standalone="yes" ?><Relationships xmlns="http://schemas.openxmlformats.org/package/2006/relationships"><Relationship Id="rId12" Type="http://schemas.openxmlformats.org/officeDocument/2006/relationships/slideLayout" Target="../slideLayouts/slideLayoutmaster12.xml" /><Relationship Id="rID1" Type="http://schemas.openxmlformats.org/officeDocument/2006/relationships/image" Target="../media/picture1.jpeg" /></Relationships>
</file>

<file path=ppt/slides/_rels/slide4.xml.rels><?xml version="1.0" encoding="UTF-8" standalone="yes" ?><Relationships xmlns="http://schemas.openxmlformats.org/package/2006/relationships"><Relationship Id="rId12" Type="http://schemas.openxmlformats.org/officeDocument/2006/relationships/slideLayout" Target="../slideLayouts/slideLayoutmaster12.xml" /></Relationships>
</file>

<file path=ppt/slides/_rels/slide5.xml.rels><?xml version="1.0" encoding="UTF-8" standalone="yes" ?><Relationships xmlns="http://schemas.openxmlformats.org/package/2006/relationships"><Relationship Id="rId12" Type="http://schemas.openxmlformats.org/officeDocument/2006/relationships/slideLayout" Target="../slideLayouts/slideLayoutmaster12.xml" /><Relationship Id="rID1" Type="http://schemas.openxmlformats.org/officeDocument/2006/relationships/image" Target="../media/picture1.jpeg" /></Relationships>
</file>

<file path=ppt/slides/_rels/slide6.xml.rels><?xml version="1.0" encoding="UTF-8" standalone="yes" ?><Relationships xmlns="http://schemas.openxmlformats.org/package/2006/relationships"><Relationship Id="rId12" Type="http://schemas.openxmlformats.org/officeDocument/2006/relationships/slideLayout" Target="../slideLayouts/slideLayoutmaster12.xml" /></Relationships>
</file>

<file path=ppt/slides/_rels/slide7.xml.rels><?xml version="1.0" encoding="UTF-8" standalone="yes" ?><Relationships xmlns="http://schemas.openxmlformats.org/package/2006/relationships"><Relationship Id="rId12" Type="http://schemas.openxmlformats.org/officeDocument/2006/relationships/slideLayout" Target="../slideLayouts/slideLayoutmaster12.xml" /><Relationship Id="rID4" Type="http://schemas.openxmlformats.org/officeDocument/2006/relationships/image" Target="../media/picture4.png" /></Relationships>
</file>

<file path=ppt/slides/_rels/slide8.xml.rels><?xml version="1.0" encoding="UTF-8" standalone="yes" ?><Relationships xmlns="http://schemas.openxmlformats.org/package/2006/relationships"><Relationship Id="rId12" Type="http://schemas.openxmlformats.org/officeDocument/2006/relationships/slideLayout" Target="../slideLayouts/slideLayoutmaster12.xml" /><Relationship Id="rID4" Type="http://schemas.openxmlformats.org/officeDocument/2006/relationships/image" Target="../media/picture4.png" /></Relationships>
</file>

<file path=ppt/slides/_rels/slide9.xml.rels><?xml version="1.0" encoding="UTF-8" standalone="yes" ?><Relationships xmlns="http://schemas.openxmlformats.org/package/2006/relationships"><Relationship Id="rId12" Type="http://schemas.openxmlformats.org/officeDocument/2006/relationships/slideLayout" Target="../slideLayouts/slideLayoutmaster12.xml" /></Relationships>
</file>

<file path=ppt/slides/slide0.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2048" name=""/>
        <p:cNvGrpSpPr>
          <a:grpSpLocks/>
        </p:cNvGrpSpPr>
        <p:nvPr/>
      </p:nvGrpSpPr>
      <p:grpSpPr>
        <a:xfrm/>
      </p:grpSpPr>
      <p:sp>
        <p:nvSpPr>
          <p:cNvPr id="2050" name=""/>
          <p:cNvSpPr>
            <a:spLocks noGrp="1" noChangeAspect="0"/>
          </p:cNvSpPr>
          <p:nvPr>
            <p:ph type="title" sz="full" idx="4294967295"/>
          </p:nvPr>
        </p:nvSpPr>
        <p:spPr>
          <a:xfrm rot="0">
            <a:off x="3154947" y="-902368"/>
            <a:ext cx="6684211" cy="7900737"/>
          </a:xfrm>
          <a:ln/>
        </p:spPr>
        <p:txBody>
          <a:bodyPr wrap="square" lIns="91440" rIns="91440" tIns="45720" bIns="45720" anchor="ctr"/>
          <a:lstStyle/>
          <a:p>
            <a:pPr/>
            <a:r>
              <a:rPr lang="en-US" altLang="en-US" sz="5400" dirty="0" b="1" i="0">
                <a:solidFill>
                  <a:srgbClr val="000000"/>
                </a:solidFill>
                <a:ea charset="-78" typeface="Nazanin"/>
              </a:rPr>
              <a:t/>
            </a:r>
            <a:endParaRPr/>
          </a:p>
          <a:p>
            <a:pPr/>
            <a:r>
              <a:rPr lang="en-US" altLang="en-US" sz="5400" dirty="0" b="1" i="0">
                <a:solidFill>
                  <a:srgbClr val="000000"/>
                </a:solidFill>
                <a:ea charset="-78" typeface="Nazanin"/>
              </a:rPr>
              <a:t>بتن خود تراکم</a:t>
            </a:r>
            <a:r>
              <a:rPr lang="en-US" altLang="en-US" sz="5400" dirty="0" b="1" i="1">
                <a:solidFill>
                  <a:srgbClr val="e46c0a"/>
                </a:solidFill>
                <a:ea charset="-78" typeface="Nazanin"/>
              </a:rPr>
              <a:t/>
            </a:r>
            <a:br/>
            <a:r>
              <a:rPr lang="en-US" altLang="en-US" sz="5400" dirty="0" b="1" i="0">
                <a:solidFill>
                  <a:srgbClr val="000000"/>
                </a:solidFill>
                <a:ea charset="-78" typeface="Nazanin"/>
              </a:rPr>
              <a:t>SCC</a:t>
            </a:r>
          </a:p>
          <a:p>
            <a:pPr/>
            <a:r>
              <a:rPr lang="en-US" altLang="en-US" sz="4800" dirty="0" b="1" i="0">
                <a:solidFill>
                  <a:srgbClr val="000000"/>
                </a:solidFill>
                <a:ea charset="-78" typeface="Nazanin"/>
              </a:rPr>
              <a:t/>
            </a:r>
            <a:endParaRPr/>
          </a:p>
          <a:p>
            <a:pPr/>
            <a:r>
              <a:rPr lang="en-US" altLang="en-US" sz="4800" dirty="0" b="1" i="0">
                <a:solidFill>
                  <a:srgbClr val="000000"/>
                </a:solidFill>
                <a:ea charset="-78" typeface="Nazanin"/>
              </a:rPr>
              <a:t/>
            </a:r>
            <a:endParaRPr/>
          </a:p>
          <a:p>
            <a:pPr/>
            <a:r>
              <a:rPr lang="en-US" altLang="en-US" sz="4800" dirty="0" b="1" i="0">
                <a:solidFill>
                  <a:srgbClr val="000000"/>
                </a:solidFill>
                <a:ea charset="-78" typeface="Nazanin"/>
              </a:rPr>
              <a:t/>
            </a:r>
            <a:endParaRPr/>
          </a:p>
          <a:p>
            <a:pPr/>
            <a:r>
              <a:rPr lang="en-US" altLang="en-US" sz="4800" dirty="0" b="1" i="0">
                <a:solidFill>
                  <a:srgbClr val="000000"/>
                </a:solidFill>
                <a:ea charset="-78" typeface="Nazanin"/>
              </a:rPr>
              <a:t>گروه</a:t>
            </a:r>
            <a:r>
              <a:rPr lang="en-US" altLang="en-US" sz="4800" dirty="0" b="1" i="0">
                <a:solidFill>
                  <a:srgbClr val="000000"/>
                </a:solidFill>
                <a:ea charset="-78" typeface="Nazanin"/>
              </a:rPr>
              <a:t> </a:t>
            </a:r>
            <a:r>
              <a:rPr lang="en-US" altLang="en-US" sz="4800" dirty="0" b="1" i="0">
                <a:solidFill>
                  <a:srgbClr val="000000"/>
                </a:solidFill>
                <a:ea charset="-78" typeface="Nazanin"/>
              </a:rPr>
              <a:t>بهبود</a:t>
            </a:r>
            <a:r>
              <a:rPr lang="en-US" altLang="en-US" sz="4800" dirty="0" b="1" i="0">
                <a:solidFill>
                  <a:srgbClr val="000000"/>
                </a:solidFill>
                <a:ea charset="-78" typeface="Nazanin"/>
              </a:rPr>
              <a:t> </a:t>
            </a:r>
            <a:r>
              <a:rPr lang="en-US" altLang="en-US" sz="4800" dirty="0" b="1" i="0">
                <a:solidFill>
                  <a:srgbClr val="000000"/>
                </a:solidFill>
                <a:ea charset="-78" typeface="Nazanin"/>
              </a:rPr>
              <a:t>صنعت</a:t>
            </a:r>
            <a:endParaRPr/>
          </a:p>
          <a:p>
            <a:pPr/>
            <a:r>
              <a:rPr lang="en-US" altLang="en-US" sz="4800" dirty="0" b="1" i="0">
                <a:solidFill>
                  <a:srgbClr val="000000"/>
                </a:solidFill>
                <a:ea charset="-78" typeface="Nazanin"/>
              </a:rPr>
              <a:t>@bsgroup</a:t>
            </a:r>
            <a:endParaRPr/>
          </a:p>
        </p:txBody>
      </p:sp>
      <p:pic>
        <p:nvPicPr>
          <p:cNvPr id="2051" name=""/>
          <p:cNvPicPr>
            <a:picLocks noChangeAspect="1"/>
          </p:cNvPicPr>
          <p:nvPr/>
        </p:nvPicPr>
        <p:blipFill>
          <a:blip r:embed="rID2">
            <a:extLst/>
          </a:blip>
          <a:srcRect t="6857" r="3036" b="3538" l="4672"/>
          <a:stretch>
            <a:fillRect/>
          </a:stretch>
        </p:blipFill>
        <p:spPr>
          <a:xfrm rot="360000">
            <a:off x="363538" y="2081213"/>
            <a:ext cx="5643562" cy="1928812"/>
          </a:xfrm>
          <a:prstGeom prst="rect">
            <a:avLst/>
          </a:prstGeom>
          <a:noFill/>
          <a:ln>
            <a:noFill/>
          </a:ln>
        </p:spPr>
      </p:pic>
      <p:pic>
        <p:nvPicPr>
          <p:cNvPr id="2052" name=""/>
          <p:cNvPicPr>
            <a:picLocks noChangeAspect="1"/>
          </p:cNvPicPr>
          <p:nvPr/>
        </p:nvPicPr>
        <p:blipFill>
          <a:blip r:embed="rID3">
            <a:extLst/>
          </a:blip>
          <a:srcRect/>
          <a:stretch>
            <a:fillRect/>
          </a:stretch>
        </p:blipFill>
        <p:spPr>
          <a:xfrm>
            <a:off x="1000125" y="4152900"/>
            <a:ext cx="2571750" cy="2276475"/>
          </a:xfrm>
          <a:prstGeom prst="rect">
            <a:avLst/>
          </a:prstGeom>
          <a:noFill/>
          <a:ln>
            <a:noFill/>
          </a:ln>
        </p:spPr>
      </p:pic>
    </p:spTree>
  </p:cSld>
  <p:transition spd="med">
    <p:push dir="u"/>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2" presetClass="entr" presetSubtype="2" grpId="0">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0" fill="hold"/>
                                        <p:tgtEl>
                                          <p:spTgt spid="2050"/>
                                        </p:tgtEl>
                                        <p:attrNameLst>
                                          <p:attrName>ppt_x</p:attrName>
                                        </p:attrNameLst>
                                      </p:cBhvr>
                                      <p:tavLst>
                                        <p:tav tm="0">
                                          <p:val>
                                            <p:strVal val="1+#ppt_w/2"/>
                                          </p:val>
                                        </p:tav>
                                        <p:tav tm="100000">
                                          <p:val>
                                            <p:strVal val="#ppt_x"/>
                                          </p:val>
                                        </p:tav>
                                      </p:tavLst>
                                    </p:anim>
                                    <p:anim calcmode="lin" valueType="num">
                                      <p:cBhvr additive="base">
                                        <p:cTn id="8" dur="5000" fill="hold"/>
                                        <p:tgtEl>
                                          <p:spTgt spid="2050"/>
                                        </p:tgtEl>
                                        <p:attrNameLst>
                                          <p:attrName>ppt_y</p:attrName>
                                        </p:attrNameLst>
                                      </p:cBhvr>
                                      <p:tavLst>
                                        <p:tav tm="0">
                                          <p:val>
                                            <p:strVal val="#ppt_y"/>
                                          </p:val>
                                        </p:tav>
                                        <p:tav tm="100000">
                                          <p:val>
                                            <p:strVal val="#ppt_y"/>
                                          </p:val>
                                        </p:tav>
                                      </p:tavLst>
                                    </p:anim>
                                  </p:childTnLst>
                                </p:cTn>
                              </p:par>
                            </p:childTnLst>
                          </p:cTn>
                        </p:par>
                        <p:par>
                          <p:cTn id="9" fill="hold">
                            <p:stCondLst>
                              <p:cond delay="5000"/>
                            </p:stCondLst>
                            <p:childTnLst>
                              <p:par>
                                <p:cTn id="10" nodeType="afterEffect" fill="hold" presetID="3" presetClass="entr" presetSubtype="10">
                                  <p:stCondLst>
                                    <p:cond delay="0"/>
                                  </p:stCondLst>
                                  <p:childTnLst>
                                    <p:set>
                                      <p:cBhvr>
                                        <p:cTn id="11" dur="1" fill="hold">
                                          <p:stCondLst>
                                            <p:cond delay="0"/>
                                          </p:stCondLst>
                                        </p:cTn>
                                        <p:tgtEl>
                                          <p:spTgt spid="2051"/>
                                        </p:tgtEl>
                                        <p:attrNameLst>
                                          <p:attrName>style.visibility</p:attrName>
                                        </p:attrNameLst>
                                      </p:cBhvr>
                                      <p:to>
                                        <p:strVal val="visible"/>
                                      </p:to>
                                    </p:set>
                                    <p:animEffect transition="in" filter="blinds(horizontal)">
                                      <p:cBhvr>
                                        <p:cTn id="12" dur="2000"/>
                                        <p:tgtEl>
                                          <p:spTgt spid="2051"/>
                                        </p:tgtEl>
                                      </p:cBhvr>
                                    </p:animEffect>
                                  </p:childTnLst>
                                </p:cTn>
                              </p:par>
                            </p:childTnLst>
                          </p:cTn>
                        </p:par>
                        <p:par>
                          <p:cTn id="13" fill="hold">
                            <p:stCondLst>
                              <p:cond delay="7000"/>
                            </p:stCondLst>
                            <p:childTnLst>
                              <p:par>
                                <p:cTn id="14" nodeType="afterEffect" fill="hold" presetID="5" presetClass="entr" presetSubtype="10">
                                  <p:stCondLst>
                                    <p:cond delay="0"/>
                                  </p:stCondLst>
                                  <p:childTnLst>
                                    <p:set>
                                      <p:cBhvr>
                                        <p:cTn id="15" dur="1" fill="hold">
                                          <p:stCondLst>
                                            <p:cond delay="0"/>
                                          </p:stCondLst>
                                        </p:cTn>
                                        <p:tgtEl>
                                          <p:spTgt spid="2052"/>
                                        </p:tgtEl>
                                        <p:attrNameLst>
                                          <p:attrName>style.visibility</p:attrName>
                                        </p:attrNameLst>
                                      </p:cBhvr>
                                      <p:to>
                                        <p:strVal val="visible"/>
                                      </p:to>
                                    </p:set>
                                    <p:animEffect transition="in" filter="checkerboard(across)">
                                      <p:cBhvr>
                                        <p:cTn id="16" dur="500"/>
                                        <p:tgtEl>
                                          <p:spTgt spid="205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spid="2050" grpId="0" animBg="0" build="whole"/>
    </p:bldLst>
  </p:timing>
</p:sld>
</file>

<file path=ppt/slides/slide1.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3072" name=""/>
        <p:cNvGrpSpPr>
          <a:grpSpLocks/>
        </p:cNvGrpSpPr>
        <p:nvPr/>
      </p:nvGrpSpPr>
      <p:grpSpPr>
        <a:xfrm/>
      </p:grpSpPr>
      <p:sp>
        <p:nvSpPr>
          <p:cNvPr id="3074" name=""/>
          <p:cNvSpPr>
            <a:spLocks noGrp="1" noChangeAspect="0"/>
          </p:cNvSpPr>
          <p:nvPr>
            <p:ph type="obj" sz="full" idx="4294967295"/>
          </p:nvPr>
        </p:nvSpPr>
        <p:spPr>
          <a:xfrm rot="0">
            <a:off x="457200" y="500063"/>
            <a:ext cx="8229600" cy="6000750"/>
          </a:xfrm>
          <a:ln/>
        </p:spPr>
        <p:txBody>
          <a:bodyPr wrap="square" lIns="91440" rIns="91440" tIns="45720" bIns="45720" anchor="t" anchorCtr="false"/>
          <a:lstStyle/>
          <a:p>
            <a:pPr/>
            <a:r>
              <a:rPr lang="en-US" altLang="en-US" dirty="0" b="1">
                <a:solidFill>
                  <a:srgbClr val="ffc000"/>
                </a:solidFill>
                <a:ea charset="-78" typeface="Nazanin"/>
              </a:rPr>
              <a:t>مشخصه هاي اصلي که بتن بايد داشته باشد عبارتند از :</a:t>
            </a:r>
          </a:p>
          <a:p>
            <a:pPr/>
          </a:p>
          <a:p>
            <a:pPr/>
            <a:r>
              <a:rPr lang="en-US" altLang="en-US" sz="2400" dirty="0" b="1">
                <a:solidFill>
                  <a:srgbClr val="000000"/>
                </a:solidFill>
                <a:ea charset="-78" typeface="Nazanin"/>
              </a:rPr>
              <a:t>الف- وقتي که بتن تازه تهيه شده و خميري است: کارايي خوب داشته باشد، راحت ريخته و جا داده شود بدون اينکه سنگدانه هاي ريز و درشت از هم و از دوغاب سيمان جدا شوند، گوشه و زواياي قالب را پر کند و ميلگردهاي آرماتور را (در صورت وجود) احاطه نمايد.</a:t>
            </a:r>
          </a:p>
          <a:p>
            <a:pPr/>
          </a:p>
          <a:p>
            <a:pPr/>
            <a:r>
              <a:rPr lang="en-US" altLang="en-US" sz="2400" dirty="0" b="1">
                <a:solidFill>
                  <a:srgbClr val="000000"/>
                </a:solidFill>
                <a:ea charset="-78" typeface="Nazanin"/>
              </a:rPr>
              <a:t>ب- پس از گرفتن و سخت شدن: مقاومت لازم را داشته باشد، جمع شدگي آن کم باشد، بسته به مورد و نياز قابليت نفوذ آن کم يا بسيار زياد باشد و . .</a:t>
            </a:r>
          </a:p>
          <a:p>
            <a:pPr/>
          </a:p>
          <a:p>
            <a:pPr/>
            <a:r>
              <a:rPr lang="en-US" altLang="en-US" sz="2400" dirty="0" b="1">
                <a:solidFill>
                  <a:srgbClr val="000000"/>
                </a:solidFill>
                <a:ea charset="-78" typeface="Nazanin"/>
              </a:rPr>
              <a:t>ج- مشخصه هاي خود را در طول عمر مفيد پيش بيني شده، در حد مطلوب حفظ نمايد.</a:t>
            </a:r>
          </a:p>
          <a:p>
            <a:pPr/>
          </a:p>
        </p:txBody>
      </p:sp>
    </p:spTree>
  </p:cSld>
  <p:transition spd="med">
    <p:push dir="u"/>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22" presetClass="entr" presetSubtype="4">
                                  <p:stCondLst>
                                    <p:cond delay="0"/>
                                  </p:stCondLst>
                                  <p:childTnLst>
                                    <p:set>
                                      <p:cBhvr>
                                        <p:cTn id="6" dur="1" fill="hold">
                                          <p:stCondLst>
                                            <p:cond delay="0"/>
                                          </p:stCondLst>
                                        </p:cTn>
                                        <p:tgtEl>
                                          <p:spTgt spid="3074">
                                            <p:txEl>
                                              <p:charRg st="0" end="51"/>
                                            </p:txEl>
                                          </p:spTgt>
                                        </p:tgtEl>
                                        <p:attrNameLst>
                                          <p:attrName>style.visibility</p:attrName>
                                        </p:attrNameLst>
                                      </p:cBhvr>
                                      <p:to>
                                        <p:strVal val="visible"/>
                                      </p:to>
                                    </p:set>
                                    <p:animEffect transition="in" filter="wipe(down)">
                                      <p:cBhvr>
                                        <p:cTn id="7" dur="500"/>
                                        <p:tgtEl>
                                          <p:spTgt spid="3074">
                                            <p:txEl>
                                              <p:charRg st="0" end="51"/>
                                            </p:txEl>
                                          </p:spTgt>
                                        </p:tgtEl>
                                      </p:cBhvr>
                                    </p:animEffect>
                                  </p:childTnLst>
                                </p:cTn>
                              </p:par>
                            </p:childTnLst>
                          </p:cTn>
                        </p:par>
                        <p:par>
                          <p:cTn id="8" fill="hold">
                            <p:stCondLst>
                              <p:cond delay="500"/>
                            </p:stCondLst>
                            <p:childTnLst>
                              <p:par>
                                <p:cTn id="9" nodeType="afterEffect" fill="hold" presetID="22" presetClass="entr" presetSubtype="4">
                                  <p:stCondLst>
                                    <p:cond delay="0"/>
                                  </p:stCondLst>
                                  <p:childTnLst>
                                    <p:set>
                                      <p:cBhvr>
                                        <p:cTn id="10" dur="1" fill="hold">
                                          <p:stCondLst>
                                            <p:cond delay="0"/>
                                          </p:stCondLst>
                                        </p:cTn>
                                        <p:tgtEl>
                                          <p:spTgt spid="3074">
                                            <p:txEl>
                                              <p:charRg st="52" end="291"/>
                                            </p:txEl>
                                          </p:spTgt>
                                        </p:tgtEl>
                                        <p:attrNameLst>
                                          <p:attrName>style.visibility</p:attrName>
                                        </p:attrNameLst>
                                      </p:cBhvr>
                                      <p:to>
                                        <p:strVal val="visible"/>
                                      </p:to>
                                    </p:set>
                                    <p:animEffect transition="in" filter="wipe(down)">
                                      <p:cBhvr>
                                        <p:cTn id="11" dur="500"/>
                                        <p:tgtEl>
                                          <p:spTgt spid="3074">
                                            <p:txEl>
                                              <p:charRg st="52" end="291"/>
                                            </p:txEl>
                                          </p:spTgt>
                                        </p:tgtEl>
                                      </p:cBhvr>
                                    </p:animEffect>
                                  </p:childTnLst>
                                </p:cTn>
                              </p:par>
                            </p:childTnLst>
                          </p:cTn>
                        </p:par>
                        <p:par>
                          <p:cTn id="12" fill="hold">
                            <p:stCondLst>
                              <p:cond delay="1000"/>
                            </p:stCondLst>
                            <p:childTnLst>
                              <p:par>
                                <p:cTn id="13" nodeType="afterEffect" fill="hold" presetID="22" presetClass="entr" presetSubtype="4">
                                  <p:stCondLst>
                                    <p:cond delay="0"/>
                                  </p:stCondLst>
                                  <p:childTnLst>
                                    <p:set>
                                      <p:cBhvr>
                                        <p:cTn id="14" dur="1" fill="hold">
                                          <p:stCondLst>
                                            <p:cond delay="0"/>
                                          </p:stCondLst>
                                        </p:cTn>
                                        <p:tgtEl>
                                          <p:spTgt spid="3074">
                                            <p:txEl>
                                              <p:charRg st="292" end="429"/>
                                            </p:txEl>
                                          </p:spTgt>
                                        </p:tgtEl>
                                        <p:attrNameLst>
                                          <p:attrName>style.visibility</p:attrName>
                                        </p:attrNameLst>
                                      </p:cBhvr>
                                      <p:to>
                                        <p:strVal val="visible"/>
                                      </p:to>
                                    </p:set>
                                    <p:animEffect transition="in" filter="wipe(down)">
                                      <p:cBhvr>
                                        <p:cTn id="15" dur="500"/>
                                        <p:tgtEl>
                                          <p:spTgt spid="3074">
                                            <p:txEl>
                                              <p:charRg st="292" end="429"/>
                                            </p:txEl>
                                          </p:spTgt>
                                        </p:tgtEl>
                                      </p:cBhvr>
                                    </p:animEffect>
                                  </p:childTnLst>
                                </p:cTn>
                              </p:par>
                            </p:childTnLst>
                          </p:cTn>
                        </p:par>
                        <p:par>
                          <p:cTn id="16" fill="hold">
                            <p:stCondLst>
                              <p:cond delay="1500"/>
                            </p:stCondLst>
                            <p:childTnLst>
                              <p:par>
                                <p:cTn id="17" nodeType="afterEffect" fill="hold" presetID="22" presetClass="entr" presetSubtype="4">
                                  <p:stCondLst>
                                    <p:cond delay="0"/>
                                  </p:stCondLst>
                                  <p:childTnLst>
                                    <p:set>
                                      <p:cBhvr>
                                        <p:cTn id="18" dur="1" fill="hold">
                                          <p:stCondLst>
                                            <p:cond delay="0"/>
                                          </p:stCondLst>
                                        </p:cTn>
                                        <p:tgtEl>
                                          <p:spTgt spid="3074">
                                            <p:txEl>
                                              <p:charRg st="430" end="503"/>
                                            </p:txEl>
                                          </p:spTgt>
                                        </p:tgtEl>
                                        <p:attrNameLst>
                                          <p:attrName>style.visibility</p:attrName>
                                        </p:attrNameLst>
                                      </p:cBhvr>
                                      <p:to>
                                        <p:strVal val="visible"/>
                                      </p:to>
                                    </p:set>
                                    <p:animEffect transition="in" filter="wipe(down)">
                                      <p:cBhvr>
                                        <p:cTn id="19" dur="500"/>
                                        <p:tgtEl>
                                          <p:spTgt spid="3074">
                                            <p:txEl>
                                              <p:charRg st="430" end="503"/>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2288" name=""/>
        <p:cNvGrpSpPr>
          <a:grpSpLocks/>
        </p:cNvGrpSpPr>
        <p:nvPr/>
      </p:nvGrpSpPr>
      <p:grpSpPr>
        <a:xfrm/>
      </p:grpSpPr>
      <p:sp>
        <p:nvSpPr>
          <p:cNvPr id="12290" name=""/>
          <p:cNvSpPr>
            <a:spLocks noGrp="1" noChangeAspect="0"/>
          </p:cNvSpPr>
          <p:nvPr>
            <p:ph type="obj" sz="full" idx="4294967295"/>
          </p:nvPr>
        </p:nvSpPr>
        <p:spPr>
          <a:xfrm rot="0">
            <a:off x="428625" y="500063"/>
            <a:ext cx="8229601" cy="5357812"/>
          </a:xfrm>
          <a:ln/>
        </p:spPr>
        <p:txBody>
          <a:bodyPr wrap="square" lIns="91440" rIns="91440" tIns="45720" bIns="45720" anchor="t" anchorCtr="false"/>
          <a:lstStyle/>
          <a:p>
            <a:pPr/>
            <a:r>
              <a:rPr lang="en-US" altLang="en-US" dirty="0" b="1">
                <a:solidFill>
                  <a:srgbClr val="ffc000"/>
                </a:solidFill>
              </a:rPr>
              <a:t>مشخصات بتن خود تراکم</a:t>
            </a:r>
          </a:p>
          <a:p>
            <a:pPr/>
          </a:p>
          <a:p>
            <a:pPr algn="just"/>
            <a:r>
              <a:rPr lang="en-US" altLang="en-US" sz="2400" dirty="0">
                <a:solidFill>
                  <a:srgbClr val="000000"/>
                </a:solidFill>
                <a:ea charset="-78" typeface="Nazanin"/>
              </a:rPr>
              <a:t>الف- کارآئي </a:t>
            </a:r>
            <a:r>
              <a:rPr lang="en-US" altLang="en-US" sz="2400" dirty="0">
                <a:solidFill>
                  <a:srgbClr val="000000"/>
                </a:solidFill>
                <a:ea charset="-78" typeface="Nazanin"/>
              </a:rPr>
              <a:t>(Workability)</a:t>
            </a:r>
            <a:r>
              <a:rPr lang="en-US" altLang="en-US" sz="2400" dirty="0">
                <a:solidFill>
                  <a:srgbClr val="000000"/>
                </a:solidFill>
                <a:ea charset="-78" typeface="Nazanin"/>
              </a:rPr>
              <a:t> : از نظر کارآئي يک بتن خود تراکم مناسب داراي خواص زير خواهد بود:</a:t>
            </a:r>
          </a:p>
          <a:p>
            <a:pPr algn="just"/>
            <a:r>
              <a:rPr lang="en-US" altLang="en-US" sz="2400" dirty="0">
                <a:solidFill>
                  <a:srgbClr val="000000"/>
                </a:solidFill>
                <a:ea charset="-78" typeface="Nazanin"/>
              </a:rPr>
              <a:t>در حالت معمولي داراي جريان اسلامپي بيش از 600 ميلي متر و بدون جدا شدگي.</a:t>
            </a:r>
          </a:p>
          <a:p>
            <a:pPr algn="just"/>
            <a:r>
              <a:rPr lang="en-US" altLang="en-US" sz="2400" dirty="0">
                <a:solidFill>
                  <a:srgbClr val="000000"/>
                </a:solidFill>
                <a:ea charset="-78" typeface="Nazanin"/>
              </a:rPr>
              <a:t>حفظ رواني به مدت حداقل 90 دقيق (در صورت نياز).</a:t>
            </a:r>
          </a:p>
          <a:p>
            <a:pPr algn="just"/>
            <a:r>
              <a:rPr lang="en-US" altLang="en-US" sz="2400" dirty="0">
                <a:solidFill>
                  <a:srgbClr val="000000"/>
                </a:solidFill>
                <a:ea charset="-78" typeface="Nazanin"/>
              </a:rPr>
              <a:t>توانائي مقاومت در شيب 3% در سطح افقي آزاد (در صورت نياز).</a:t>
            </a:r>
          </a:p>
          <a:p>
            <a:pPr algn="just"/>
            <a:r>
              <a:rPr lang="en-US" altLang="en-US" sz="2400" dirty="0">
                <a:solidFill>
                  <a:srgbClr val="000000"/>
                </a:solidFill>
                <a:ea charset="-78" typeface="Nazanin"/>
              </a:rPr>
              <a:t>قابليت پمپ شدن در لوله ها به طول حداقل 100 متر و به مدت حداقل 90 دقيقه (در صورت نياز).</a:t>
            </a:r>
          </a:p>
        </p:txBody>
      </p:sp>
    </p:spTree>
  </p:cSld>
  <p:transition spd="med">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3312" name=""/>
        <p:cNvGrpSpPr>
          <a:grpSpLocks/>
        </p:cNvGrpSpPr>
        <p:nvPr/>
      </p:nvGrpSpPr>
      <p:grpSpPr>
        <a:xfrm/>
      </p:grpSpPr>
      <p:sp>
        <p:nvSpPr>
          <p:cNvPr id="13314" name=""/>
          <p:cNvSpPr>
            <a:spLocks noGrp="1" noChangeAspect="0"/>
          </p:cNvSpPr>
          <p:nvPr>
            <p:ph type="obj" sz="full" idx="4294967295"/>
          </p:nvPr>
        </p:nvSpPr>
        <p:spPr>
          <a:xfrm rot="0">
            <a:off x="428625" y="500063"/>
            <a:ext cx="8229601" cy="5500687"/>
          </a:xfrm>
          <a:ln/>
        </p:spPr>
        <p:txBody>
          <a:bodyPr wrap="square" lIns="91440" rIns="91440" tIns="45720" bIns="45720" anchor="t" anchorCtr="false"/>
          <a:lstStyle/>
          <a:p>
            <a:pPr algn="just"/>
            <a:r>
              <a:rPr lang="en-US" altLang="en-US" sz="2400" dirty="0">
                <a:solidFill>
                  <a:srgbClr val="000000"/>
                </a:solidFill>
                <a:ea charset="-78" typeface="Nazanin"/>
              </a:rPr>
              <a:t>مشخصات مکانيکي </a:t>
            </a:r>
            <a:r>
              <a:rPr lang="en-US" altLang="en-US" sz="2400" dirty="0">
                <a:solidFill>
                  <a:srgbClr val="000000"/>
                </a:solidFill>
                <a:ea charset="-78" typeface="Nazanin"/>
              </a:rPr>
              <a:t>(Mechanical Characteristics)</a:t>
            </a:r>
            <a:r>
              <a:rPr lang="en-US" altLang="en-US" sz="2400" dirty="0">
                <a:solidFill>
                  <a:srgbClr val="000000"/>
                </a:solidFill>
                <a:ea charset="-78" typeface="Nazanin"/>
              </a:rPr>
              <a:t> : از نظر مقاومت فشاري دو محدوده زير براي بتن خود تراکم منظور مي گردد:</a:t>
            </a:r>
          </a:p>
          <a:p>
            <a:pPr algn="just"/>
            <a:r>
              <a:rPr lang="en-US" altLang="en-US" sz="2400" dirty="0">
                <a:solidFill>
                  <a:srgbClr val="000000"/>
                </a:solidFill>
                <a:ea charset="-78" typeface="Nazanin"/>
              </a:rPr>
              <a:t>مقاومت فشاري 28 روزه حدود 600-250 کيلوگرم بر سانتيمتر مربع.</a:t>
            </a:r>
          </a:p>
          <a:p>
            <a:pPr algn="just"/>
            <a:r>
              <a:rPr lang="en-US" altLang="en-US" sz="2400" dirty="0">
                <a:solidFill>
                  <a:srgbClr val="000000"/>
                </a:solidFill>
                <a:ea charset="-78" typeface="Nazanin"/>
              </a:rPr>
              <a:t>مقاومت فشاري اوليه براي بتن هاي مصرفي در خانه سازي حدود 200-50 کيلوگرم بر سانتيمتر مربع در 15-12 ساعت اوليه در دماي 20 درجه سانتيگراد.</a:t>
            </a:r>
          </a:p>
          <a:p>
            <a:pPr algn="just"/>
          </a:p>
          <a:p>
            <a:pPr algn="just"/>
          </a:p>
          <a:p>
            <a:pPr/>
            <a:r>
              <a:rPr lang="en-US" altLang="en-US" sz="2400" dirty="0">
                <a:solidFill>
                  <a:srgbClr val="000000"/>
                </a:solidFill>
                <a:ea charset="-78" typeface="Nazanin"/>
              </a:rPr>
              <a:t>ج- دوام </a:t>
            </a:r>
            <a:r>
              <a:rPr lang="en-US" altLang="en-US" sz="2400" dirty="0">
                <a:solidFill>
                  <a:srgbClr val="000000"/>
                </a:solidFill>
                <a:ea charset="-78" typeface="Nazanin"/>
              </a:rPr>
              <a:t>(Durability)</a:t>
            </a:r>
            <a:r>
              <a:rPr lang="en-US" altLang="en-US" sz="2400" dirty="0">
                <a:solidFill>
                  <a:srgbClr val="000000"/>
                </a:solidFill>
                <a:ea charset="-78" typeface="Nazanin"/>
              </a:rPr>
              <a:t> : از نظر دوام براي بتن خود تراکم سخت شده نکات زير قابل ذکر است :</a:t>
            </a:r>
          </a:p>
          <a:p>
            <a:pPr/>
            <a:r>
              <a:rPr lang="en-US" altLang="en-US" sz="2400" dirty="0">
                <a:solidFill>
                  <a:srgbClr val="000000"/>
                </a:solidFill>
                <a:ea charset="-78" typeface="Nazanin"/>
              </a:rPr>
              <a:t>مقاومت در مقابل خوردگي، تهاجم سولفات ها- کلريدها و ديگر عوامل شيميايي.</a:t>
            </a:r>
          </a:p>
          <a:p>
            <a:pPr/>
            <a:r>
              <a:rPr lang="en-US" altLang="en-US" sz="2400" dirty="0">
                <a:solidFill>
                  <a:srgbClr val="000000"/>
                </a:solidFill>
                <a:ea charset="-78" typeface="Nazanin"/>
              </a:rPr>
              <a:t>مقاومت در مقابل انجماد- ذوب مطابق استانداردها.</a:t>
            </a:r>
          </a:p>
          <a:p>
            <a:pPr/>
            <a:r>
              <a:rPr lang="en-US" altLang="en-US" sz="2400" dirty="0">
                <a:solidFill>
                  <a:srgbClr val="000000"/>
                </a:solidFill>
                <a:ea charset="-78" typeface="Nazanin"/>
              </a:rPr>
              <a:t>کاهش خطر ترک هاي حرارتي در مقايسه با بتن معمولي لرزانده شده.</a:t>
            </a:r>
          </a:p>
        </p:txBody>
      </p:sp>
    </p:spTree>
  </p:cSld>
  <p:transition spd="med">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4336" name=""/>
        <p:cNvGrpSpPr>
          <a:grpSpLocks/>
        </p:cNvGrpSpPr>
        <p:nvPr/>
      </p:nvGrpSpPr>
      <p:grpSpPr>
        <a:xfrm/>
      </p:grpSpPr>
      <p:sp>
        <p:nvSpPr>
          <p:cNvPr id="14338" name=""/>
          <p:cNvSpPr>
            <a:spLocks noGrp="1" noChangeAspect="0"/>
          </p:cNvSpPr>
          <p:nvPr>
            <p:ph type="obj" sz="full" idx="4294967295"/>
          </p:nvPr>
        </p:nvSpPr>
        <p:spPr>
          <a:xfrm rot="0">
            <a:off x="500063" y="428625"/>
            <a:ext cx="8229599" cy="4500563"/>
          </a:xfrm>
          <a:ln/>
        </p:spPr>
        <p:txBody>
          <a:bodyPr wrap="square" lIns="91440" rIns="91440" tIns="45720" bIns="45720" anchor="t" anchorCtr="false"/>
          <a:lstStyle/>
          <a:p>
            <a:pPr/>
          </a:p>
          <a:p>
            <a:pPr/>
            <a:r>
              <a:rPr lang="en-US" altLang="en-US" dirty="0" b="1">
                <a:solidFill>
                  <a:srgbClr val="ffc000"/>
                </a:solidFill>
                <a:ea charset="-78" typeface="Nazanin"/>
              </a:rPr>
              <a:t>دلايل گسترش بتن خود تراکم در دنيا</a:t>
            </a:r>
          </a:p>
          <a:p>
            <a:pPr/>
            <a:r>
              <a:rPr lang="en-US" altLang="en-US" sz="2400" dirty="0">
                <a:solidFill>
                  <a:srgbClr val="000000"/>
                </a:solidFill>
                <a:ea charset="-78" typeface="Nazanin"/>
              </a:rPr>
              <a:t>توسعه سازه هاي بتني در دنيا و نياز به بتن هاي با خواص ويژه</a:t>
            </a:r>
          </a:p>
          <a:p>
            <a:pPr/>
            <a:r>
              <a:rPr lang="en-US" altLang="en-US" sz="2400" dirty="0">
                <a:solidFill>
                  <a:srgbClr val="000000"/>
                </a:solidFill>
                <a:ea charset="-78" typeface="Nazanin"/>
              </a:rPr>
              <a:t>کمبود کارگران ماهر بتن ريزي به ويژه کارگران ويبره زن</a:t>
            </a:r>
          </a:p>
          <a:p>
            <a:pPr/>
            <a:r>
              <a:rPr lang="en-US" altLang="en-US" sz="2400" dirty="0">
                <a:solidFill>
                  <a:srgbClr val="000000"/>
                </a:solidFill>
                <a:ea charset="-78" typeface="Nazanin"/>
              </a:rPr>
              <a:t>افزايش سرعت اجراي سازه هاي بتني در سهولت بتن ريزي </a:t>
            </a:r>
          </a:p>
          <a:p>
            <a:pPr/>
            <a:r>
              <a:rPr lang="en-US" altLang="en-US" sz="2400" dirty="0">
                <a:solidFill>
                  <a:srgbClr val="000000"/>
                </a:solidFill>
                <a:ea charset="-78" typeface="Nazanin"/>
              </a:rPr>
              <a:t>امکان بهبود کيفيت مکانيکي بتن</a:t>
            </a:r>
          </a:p>
          <a:p>
            <a:pPr/>
            <a:r>
              <a:rPr lang="en-US" altLang="en-US" sz="2400" dirty="0">
                <a:solidFill>
                  <a:srgbClr val="000000"/>
                </a:solidFill>
                <a:ea charset="-78" typeface="Nazanin"/>
              </a:rPr>
              <a:t>امکان اجراي سازه هاي بتني ظريف و سنگين و انتخاب مقاطه کوچک با ميلگردهاي فشرده (آزادي عمل بيشتر در طراحي)</a:t>
            </a:r>
          </a:p>
          <a:p>
            <a:pPr/>
            <a:r>
              <a:rPr lang="en-US" altLang="en-US" sz="2400" dirty="0">
                <a:solidFill>
                  <a:srgbClr val="000000"/>
                </a:solidFill>
                <a:ea charset="-78" typeface="Nazanin"/>
              </a:rPr>
              <a:t>توسعه صنايع پيش ساخته بتني</a:t>
            </a:r>
          </a:p>
          <a:p>
            <a:pPr/>
            <a:r>
              <a:rPr lang="en-US" altLang="en-US" sz="2400" dirty="0">
                <a:solidFill>
                  <a:srgbClr val="000000"/>
                </a:solidFill>
                <a:ea charset="-78" typeface="Nazanin"/>
              </a:rPr>
              <a:t>صرفه جوئي اقتصادي با توجه به کاهش نيروي انساني لازم و زمان ساخت</a:t>
            </a:r>
          </a:p>
          <a:p>
            <a:pPr/>
            <a:r>
              <a:rPr lang="en-US" altLang="en-US" sz="2400" dirty="0">
                <a:solidFill>
                  <a:srgbClr val="000000"/>
                </a:solidFill>
                <a:ea charset="-78" typeface="Nazanin"/>
              </a:rPr>
              <a:t>اجراي سازه هاي بتني ويژه مانند بتن ريزي در زير آب</a:t>
            </a:r>
          </a:p>
          <a:p>
            <a:pPr/>
            <a:r>
              <a:rPr lang="en-US" altLang="en-US" sz="2400" dirty="0">
                <a:solidFill>
                  <a:srgbClr val="000000"/>
                </a:solidFill>
                <a:ea charset="-78" typeface="Nazanin"/>
              </a:rPr>
              <a:t>توجه به سطح تمام شده زيبا و مرغوب سازه هاي بتني</a:t>
            </a:r>
          </a:p>
          <a:p>
            <a:pPr/>
            <a:r>
              <a:rPr lang="en-US" altLang="en-US" sz="2400" dirty="0">
                <a:solidFill>
                  <a:srgbClr val="000000"/>
                </a:solidFill>
                <a:ea charset="-78" typeface="Nazanin"/>
              </a:rPr>
              <a:t>کاهش سر و صدا و آلودگي صوتي محيط کار به ويژه در صنايع پيش ساخته بتني</a:t>
            </a:r>
          </a:p>
        </p:txBody>
      </p:sp>
    </p:spTree>
  </p:cSld>
  <p:transition spd="med">
    <p:push dir="u"/>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3" presetClass="entr" presetSubtype="10">
                                  <p:stCondLst>
                                    <p:cond delay="0"/>
                                  </p:stCondLst>
                                  <p:childTnLst>
                                    <p:set>
                                      <p:cBhvr>
                                        <p:cTn id="6" dur="1" fill="hold">
                                          <p:stCondLst>
                                            <p:cond delay="0"/>
                                          </p:stCondLst>
                                        </p:cTn>
                                        <p:tgtEl>
                                          <p:spTgt spid="14338">
                                            <p:txEl>
                                              <p:charRg st="1" end="35"/>
                                            </p:txEl>
                                          </p:spTgt>
                                        </p:tgtEl>
                                        <p:attrNameLst>
                                          <p:attrName>style.visibility</p:attrName>
                                        </p:attrNameLst>
                                      </p:cBhvr>
                                      <p:to>
                                        <p:strVal val="visible"/>
                                      </p:to>
                                    </p:set>
                                    <p:animEffect transition="in" filter="blinds(horizontal)">
                                      <p:cBhvr>
                                        <p:cTn id="7" dur="1000"/>
                                        <p:tgtEl>
                                          <p:spTgt spid="14338">
                                            <p:txEl>
                                              <p:charRg st="1" end="35"/>
                                            </p:txEl>
                                          </p:spTgt>
                                        </p:tgtEl>
                                      </p:cBhvr>
                                    </p:animEffect>
                                  </p:childTnLst>
                                </p:cTn>
                              </p:par>
                            </p:childTnLst>
                          </p:cTn>
                        </p:par>
                        <p:par>
                          <p:cTn id="8" fill="hold">
                            <p:stCondLst>
                              <p:cond delay="1000"/>
                            </p:stCondLst>
                            <p:childTnLst>
                              <p:par>
                                <p:cTn id="9" nodeType="afterEffect" fill="hold" presetID="3" presetClass="entr" presetSubtype="10">
                                  <p:stCondLst>
                                    <p:cond delay="0"/>
                                  </p:stCondLst>
                                  <p:childTnLst>
                                    <p:set>
                                      <p:cBhvr>
                                        <p:cTn id="10" dur="1" fill="hold">
                                          <p:stCondLst>
                                            <p:cond delay="0"/>
                                          </p:stCondLst>
                                        </p:cTn>
                                        <p:tgtEl>
                                          <p:spTgt spid="14338">
                                            <p:txEl>
                                              <p:charRg st="35" end="94"/>
                                            </p:txEl>
                                          </p:spTgt>
                                        </p:tgtEl>
                                        <p:attrNameLst>
                                          <p:attrName>style.visibility</p:attrName>
                                        </p:attrNameLst>
                                      </p:cBhvr>
                                      <p:to>
                                        <p:strVal val="visible"/>
                                      </p:to>
                                    </p:set>
                                    <p:animEffect transition="in" filter="blinds(horizontal)">
                                      <p:cBhvr>
                                        <p:cTn id="11" dur="1000"/>
                                        <p:tgtEl>
                                          <p:spTgt spid="14338">
                                            <p:txEl>
                                              <p:charRg st="35" end="94"/>
                                            </p:txEl>
                                          </p:spTgt>
                                        </p:tgtEl>
                                      </p:cBhvr>
                                    </p:animEffect>
                                  </p:childTnLst>
                                </p:cTn>
                              </p:par>
                            </p:childTnLst>
                          </p:cTn>
                        </p:par>
                        <p:par>
                          <p:cTn id="12" fill="hold">
                            <p:stCondLst>
                              <p:cond delay="2000"/>
                            </p:stCondLst>
                            <p:childTnLst>
                              <p:par>
                                <p:cTn id="13" nodeType="afterEffect" fill="hold" presetID="3" presetClass="entr" presetSubtype="10">
                                  <p:stCondLst>
                                    <p:cond delay="0"/>
                                  </p:stCondLst>
                                  <p:childTnLst>
                                    <p:set>
                                      <p:cBhvr>
                                        <p:cTn id="14" dur="1" fill="hold">
                                          <p:stCondLst>
                                            <p:cond delay="0"/>
                                          </p:stCondLst>
                                        </p:cTn>
                                        <p:tgtEl>
                                          <p:spTgt spid="14338">
                                            <p:txEl>
                                              <p:charRg st="94" end="147"/>
                                            </p:txEl>
                                          </p:spTgt>
                                        </p:tgtEl>
                                        <p:attrNameLst>
                                          <p:attrName>style.visibility</p:attrName>
                                        </p:attrNameLst>
                                      </p:cBhvr>
                                      <p:to>
                                        <p:strVal val="visible"/>
                                      </p:to>
                                    </p:set>
                                    <p:animEffect transition="in" filter="blinds(horizontal)">
                                      <p:cBhvr>
                                        <p:cTn id="15" dur="1000"/>
                                        <p:tgtEl>
                                          <p:spTgt spid="14338">
                                            <p:txEl>
                                              <p:charRg st="94" end="147"/>
                                            </p:txEl>
                                          </p:spTgt>
                                        </p:tgtEl>
                                      </p:cBhvr>
                                    </p:animEffect>
                                  </p:childTnLst>
                                </p:cTn>
                              </p:par>
                            </p:childTnLst>
                          </p:cTn>
                        </p:par>
                        <p:par>
                          <p:cTn id="16" fill="hold">
                            <p:stCondLst>
                              <p:cond delay="3000"/>
                            </p:stCondLst>
                            <p:childTnLst>
                              <p:par>
                                <p:cTn id="17" nodeType="afterEffect" fill="hold" presetID="3" presetClass="entr" presetSubtype="10">
                                  <p:stCondLst>
                                    <p:cond delay="0"/>
                                  </p:stCondLst>
                                  <p:childTnLst>
                                    <p:set>
                                      <p:cBhvr>
                                        <p:cTn id="18" dur="1" fill="hold">
                                          <p:stCondLst>
                                            <p:cond delay="0"/>
                                          </p:stCondLst>
                                        </p:cTn>
                                        <p:tgtEl>
                                          <p:spTgt spid="14338">
                                            <p:txEl>
                                              <p:charRg st="147" end="198"/>
                                            </p:txEl>
                                          </p:spTgt>
                                        </p:tgtEl>
                                        <p:attrNameLst>
                                          <p:attrName>style.visibility</p:attrName>
                                        </p:attrNameLst>
                                      </p:cBhvr>
                                      <p:to>
                                        <p:strVal val="visible"/>
                                      </p:to>
                                    </p:set>
                                    <p:animEffect transition="in" filter="blinds(horizontal)">
                                      <p:cBhvr>
                                        <p:cTn id="19" dur="1000"/>
                                        <p:tgtEl>
                                          <p:spTgt spid="14338">
                                            <p:txEl>
                                              <p:charRg st="147" end="198"/>
                                            </p:txEl>
                                          </p:spTgt>
                                        </p:tgtEl>
                                      </p:cBhvr>
                                    </p:animEffect>
                                  </p:childTnLst>
                                </p:cTn>
                              </p:par>
                            </p:childTnLst>
                          </p:cTn>
                        </p:par>
                        <p:par>
                          <p:cTn id="20" fill="hold">
                            <p:stCondLst>
                              <p:cond delay="4000"/>
                            </p:stCondLst>
                            <p:childTnLst>
                              <p:par>
                                <p:cTn id="21" nodeType="afterEffect" fill="hold" presetID="3" presetClass="entr" presetSubtype="10">
                                  <p:stCondLst>
                                    <p:cond delay="0"/>
                                  </p:stCondLst>
                                  <p:childTnLst>
                                    <p:set>
                                      <p:cBhvr>
                                        <p:cTn id="22" dur="1" fill="hold">
                                          <p:stCondLst>
                                            <p:cond delay="0"/>
                                          </p:stCondLst>
                                        </p:cTn>
                                        <p:tgtEl>
                                          <p:spTgt spid="14338">
                                            <p:txEl>
                                              <p:charRg st="198" end="228"/>
                                            </p:txEl>
                                          </p:spTgt>
                                        </p:tgtEl>
                                        <p:attrNameLst>
                                          <p:attrName>style.visibility</p:attrName>
                                        </p:attrNameLst>
                                      </p:cBhvr>
                                      <p:to>
                                        <p:strVal val="visible"/>
                                      </p:to>
                                    </p:set>
                                    <p:animEffect transition="in" filter="blinds(horizontal)">
                                      <p:cBhvr>
                                        <p:cTn id="23" dur="1000"/>
                                        <p:tgtEl>
                                          <p:spTgt spid="14338">
                                            <p:txEl>
                                              <p:charRg st="198" end="228"/>
                                            </p:txEl>
                                          </p:spTgt>
                                        </p:tgtEl>
                                      </p:cBhvr>
                                    </p:animEffect>
                                  </p:childTnLst>
                                </p:cTn>
                              </p:par>
                            </p:childTnLst>
                          </p:cTn>
                        </p:par>
                        <p:par>
                          <p:cTn id="24" fill="hold">
                            <p:stCondLst>
                              <p:cond delay="5000"/>
                            </p:stCondLst>
                            <p:childTnLst>
                              <p:par>
                                <p:cTn id="25" nodeType="afterEffect" fill="hold" presetID="3" presetClass="entr" presetSubtype="10">
                                  <p:stCondLst>
                                    <p:cond delay="0"/>
                                  </p:stCondLst>
                                  <p:childTnLst>
                                    <p:set>
                                      <p:cBhvr>
                                        <p:cTn id="26" dur="1" fill="hold">
                                          <p:stCondLst>
                                            <p:cond delay="0"/>
                                          </p:stCondLst>
                                        </p:cTn>
                                        <p:tgtEl>
                                          <p:spTgt spid="14338">
                                            <p:txEl>
                                              <p:charRg st="228" end="333"/>
                                            </p:txEl>
                                          </p:spTgt>
                                        </p:tgtEl>
                                        <p:attrNameLst>
                                          <p:attrName>style.visibility</p:attrName>
                                        </p:attrNameLst>
                                      </p:cBhvr>
                                      <p:to>
                                        <p:strVal val="visible"/>
                                      </p:to>
                                    </p:set>
                                    <p:animEffect transition="in" filter="blinds(horizontal)">
                                      <p:cBhvr>
                                        <p:cTn id="27" dur="1000"/>
                                        <p:tgtEl>
                                          <p:spTgt spid="14338">
                                            <p:txEl>
                                              <p:charRg st="228" end="333"/>
                                            </p:txEl>
                                          </p:spTgt>
                                        </p:tgtEl>
                                      </p:cBhvr>
                                    </p:animEffect>
                                  </p:childTnLst>
                                </p:cTn>
                              </p:par>
                            </p:childTnLst>
                          </p:cTn>
                        </p:par>
                        <p:par>
                          <p:cTn id="28" fill="hold">
                            <p:stCondLst>
                              <p:cond delay="6000"/>
                            </p:stCondLst>
                            <p:childTnLst>
                              <p:par>
                                <p:cTn id="29" nodeType="afterEffect" fill="hold" presetID="3" presetClass="entr" presetSubtype="10">
                                  <p:stCondLst>
                                    <p:cond delay="0"/>
                                  </p:stCondLst>
                                  <p:childTnLst>
                                    <p:set>
                                      <p:cBhvr>
                                        <p:cTn id="30" dur="1" fill="hold">
                                          <p:stCondLst>
                                            <p:cond delay="0"/>
                                          </p:stCondLst>
                                        </p:cTn>
                                        <p:tgtEl>
                                          <p:spTgt spid="14338">
                                            <p:txEl>
                                              <p:charRg st="333" end="360"/>
                                            </p:txEl>
                                          </p:spTgt>
                                        </p:tgtEl>
                                        <p:attrNameLst>
                                          <p:attrName>style.visibility</p:attrName>
                                        </p:attrNameLst>
                                      </p:cBhvr>
                                      <p:to>
                                        <p:strVal val="visible"/>
                                      </p:to>
                                    </p:set>
                                    <p:animEffect transition="in" filter="blinds(horizontal)">
                                      <p:cBhvr>
                                        <p:cTn id="31" dur="1000"/>
                                        <p:tgtEl>
                                          <p:spTgt spid="14338">
                                            <p:txEl>
                                              <p:charRg st="333" end="360"/>
                                            </p:txEl>
                                          </p:spTgt>
                                        </p:tgtEl>
                                      </p:cBhvr>
                                    </p:animEffect>
                                  </p:childTnLst>
                                </p:cTn>
                              </p:par>
                            </p:childTnLst>
                          </p:cTn>
                        </p:par>
                        <p:par>
                          <p:cTn id="32" fill="hold">
                            <p:stCondLst>
                              <p:cond delay="7000"/>
                            </p:stCondLst>
                            <p:childTnLst>
                              <p:par>
                                <p:cTn id="33" nodeType="afterEffect" fill="hold" presetID="3" presetClass="entr" presetSubtype="10">
                                  <p:stCondLst>
                                    <p:cond delay="0"/>
                                  </p:stCondLst>
                                  <p:childTnLst>
                                    <p:set>
                                      <p:cBhvr>
                                        <p:cTn id="34" dur="1" fill="hold">
                                          <p:stCondLst>
                                            <p:cond delay="0"/>
                                          </p:stCondLst>
                                        </p:cTn>
                                        <p:tgtEl>
                                          <p:spTgt spid="14338">
                                            <p:txEl>
                                              <p:charRg st="360" end="424"/>
                                            </p:txEl>
                                          </p:spTgt>
                                        </p:tgtEl>
                                        <p:attrNameLst>
                                          <p:attrName>style.visibility</p:attrName>
                                        </p:attrNameLst>
                                      </p:cBhvr>
                                      <p:to>
                                        <p:strVal val="visible"/>
                                      </p:to>
                                    </p:set>
                                    <p:animEffect transition="in" filter="blinds(horizontal)">
                                      <p:cBhvr>
                                        <p:cTn id="35" dur="1000"/>
                                        <p:tgtEl>
                                          <p:spTgt spid="14338">
                                            <p:txEl>
                                              <p:charRg st="360" end="424"/>
                                            </p:txEl>
                                          </p:spTgt>
                                        </p:tgtEl>
                                      </p:cBhvr>
                                    </p:animEffect>
                                  </p:childTnLst>
                                </p:cTn>
                              </p:par>
                            </p:childTnLst>
                          </p:cTn>
                        </p:par>
                        <p:par>
                          <p:cTn id="36" fill="hold">
                            <p:stCondLst>
                              <p:cond delay="8000"/>
                            </p:stCondLst>
                            <p:childTnLst>
                              <p:par>
                                <p:cTn id="37" nodeType="afterEffect" fill="hold" presetID="3" presetClass="entr" presetSubtype="10">
                                  <p:stCondLst>
                                    <p:cond delay="0"/>
                                  </p:stCondLst>
                                  <p:childTnLst>
                                    <p:set>
                                      <p:cBhvr>
                                        <p:cTn id="38" dur="1" fill="hold">
                                          <p:stCondLst>
                                            <p:cond delay="0"/>
                                          </p:stCondLst>
                                        </p:cTn>
                                        <p:tgtEl>
                                          <p:spTgt spid="14338">
                                            <p:txEl>
                                              <p:charRg st="424" end="474"/>
                                            </p:txEl>
                                          </p:spTgt>
                                        </p:tgtEl>
                                        <p:attrNameLst>
                                          <p:attrName>style.visibility</p:attrName>
                                        </p:attrNameLst>
                                      </p:cBhvr>
                                      <p:to>
                                        <p:strVal val="visible"/>
                                      </p:to>
                                    </p:set>
                                    <p:animEffect transition="in" filter="blinds(horizontal)">
                                      <p:cBhvr>
                                        <p:cTn id="39" dur="1000"/>
                                        <p:tgtEl>
                                          <p:spTgt spid="14338">
                                            <p:txEl>
                                              <p:charRg st="424" end="474"/>
                                            </p:txEl>
                                          </p:spTgt>
                                        </p:tgtEl>
                                      </p:cBhvr>
                                    </p:animEffect>
                                  </p:childTnLst>
                                </p:cTn>
                              </p:par>
                            </p:childTnLst>
                          </p:cTn>
                        </p:par>
                        <p:par>
                          <p:cTn id="40" fill="hold">
                            <p:stCondLst>
                              <p:cond delay="9000"/>
                            </p:stCondLst>
                            <p:childTnLst>
                              <p:par>
                                <p:cTn id="41" nodeType="afterEffect" fill="hold" presetID="3" presetClass="entr" presetSubtype="10">
                                  <p:stCondLst>
                                    <p:cond delay="0"/>
                                  </p:stCondLst>
                                  <p:childTnLst>
                                    <p:set>
                                      <p:cBhvr>
                                        <p:cTn id="42" dur="1" fill="hold">
                                          <p:stCondLst>
                                            <p:cond delay="0"/>
                                          </p:stCondLst>
                                        </p:cTn>
                                        <p:tgtEl>
                                          <p:spTgt spid="14338">
                                            <p:txEl>
                                              <p:charRg st="474" end="522"/>
                                            </p:txEl>
                                          </p:spTgt>
                                        </p:tgtEl>
                                        <p:attrNameLst>
                                          <p:attrName>style.visibility</p:attrName>
                                        </p:attrNameLst>
                                      </p:cBhvr>
                                      <p:to>
                                        <p:strVal val="visible"/>
                                      </p:to>
                                    </p:set>
                                    <p:animEffect transition="in" filter="blinds(horizontal)">
                                      <p:cBhvr>
                                        <p:cTn id="43" dur="1000"/>
                                        <p:tgtEl>
                                          <p:spTgt spid="14338">
                                            <p:txEl>
                                              <p:charRg st="474" end="522"/>
                                            </p:txEl>
                                          </p:spTgt>
                                        </p:tgtEl>
                                      </p:cBhvr>
                                    </p:animEffect>
                                  </p:childTnLst>
                                </p:cTn>
                              </p:par>
                            </p:childTnLst>
                          </p:cTn>
                        </p:par>
                        <p:par>
                          <p:cTn id="44" fill="hold">
                            <p:stCondLst>
                              <p:cond delay="10000"/>
                            </p:stCondLst>
                            <p:childTnLst>
                              <p:par>
                                <p:cTn id="45" nodeType="afterEffect" fill="hold" presetID="3" presetClass="entr" presetSubtype="10">
                                  <p:stCondLst>
                                    <p:cond delay="0"/>
                                  </p:stCondLst>
                                  <p:childTnLst>
                                    <p:set>
                                      <p:cBhvr>
                                        <p:cTn id="46" dur="1" fill="hold">
                                          <p:stCondLst>
                                            <p:cond delay="0"/>
                                          </p:stCondLst>
                                        </p:cTn>
                                        <p:tgtEl>
                                          <p:spTgt spid="14338">
                                            <p:txEl>
                                              <p:charRg st="522" end="591"/>
                                            </p:txEl>
                                          </p:spTgt>
                                        </p:tgtEl>
                                        <p:attrNameLst>
                                          <p:attrName>style.visibility</p:attrName>
                                        </p:attrNameLst>
                                      </p:cBhvr>
                                      <p:to>
                                        <p:strVal val="visible"/>
                                      </p:to>
                                    </p:set>
                                    <p:animEffect transition="in" filter="blinds(horizontal)">
                                      <p:cBhvr>
                                        <p:cTn id="47" dur="1000"/>
                                        <p:tgtEl>
                                          <p:spTgt spid="14338">
                                            <p:txEl>
                                              <p:charRg st="522" end="59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5360" name=""/>
        <p:cNvGrpSpPr>
          <a:grpSpLocks/>
        </p:cNvGrpSpPr>
        <p:nvPr/>
      </p:nvGrpSpPr>
      <p:grpSpPr>
        <a:xfrm/>
      </p:grpSpPr>
      <p:sp>
        <p:nvSpPr>
          <p:cNvPr id="15362" name=""/>
          <p:cNvSpPr>
            <a:spLocks noGrp="1" noChangeAspect="0"/>
          </p:cNvSpPr>
          <p:nvPr>
            <p:ph type="obj" sz="full" idx="4294967295"/>
          </p:nvPr>
        </p:nvSpPr>
        <p:spPr>
          <a:xfrm rot="0">
            <a:off x="500063" y="428625"/>
            <a:ext cx="8229599" cy="4500563"/>
          </a:xfrm>
          <a:ln/>
        </p:spPr>
        <p:txBody>
          <a:bodyPr wrap="square" lIns="91440" rIns="91440" tIns="45720" bIns="45720" anchor="t" anchorCtr="false"/>
          <a:lstStyle/>
          <a:p>
            <a:pPr/>
            <a:r>
              <a:rPr lang="en-US" altLang="en-US" dirty="0" b="1">
                <a:solidFill>
                  <a:srgbClr val="ffc000"/>
                </a:solidFill>
              </a:rPr>
              <a:t>کاربردهای اجرائی ويژه با بتن خود تراکم</a:t>
            </a:r>
          </a:p>
          <a:p>
            <a:pPr/>
          </a:p>
          <a:p>
            <a:pPr algn="just"/>
            <a:r>
              <a:rPr lang="en-US" altLang="en-US" sz="2400" dirty="0">
                <a:solidFill>
                  <a:srgbClr val="000000"/>
                </a:solidFill>
                <a:ea charset="-78" typeface="Nazanin"/>
              </a:rPr>
              <a:t>سازه هاي بتني معماري- هنري که نياز به ظرافت خاصي با ميلگرد گذاري فشرده دارند.</a:t>
            </a:r>
          </a:p>
          <a:p>
            <a:pPr algn="just"/>
            <a:r>
              <a:rPr lang="en-US" altLang="en-US" sz="2400" dirty="0">
                <a:solidFill>
                  <a:srgbClr val="000000"/>
                </a:solidFill>
                <a:ea charset="-78" typeface="Nazanin"/>
              </a:rPr>
              <a:t>پل هاي با دهانه هاي بزرگ که به دليل طولاني بودن خط انتقال بتن اجراي آن ها با بتن معمولي امکان پذير نمي باشد و در ضمن استفاده از بتن معمولي موجب قطورتر شدن اندازه پايه ها و نازيبايي سازه مي گردد.</a:t>
            </a:r>
          </a:p>
          <a:p>
            <a:pPr algn="just"/>
            <a:r>
              <a:rPr lang="en-US" altLang="en-US" sz="2400" dirty="0">
                <a:solidFill>
                  <a:srgbClr val="000000"/>
                </a:solidFill>
                <a:ea charset="-78" typeface="Nazanin"/>
              </a:rPr>
              <a:t>تونل هاي شهري و آبي که در آنها مسافت طولاني انتقال بتن معمولي و حفظ کيفيت و تراکم آن از مشکلات مهم اجرايي است.</a:t>
            </a:r>
          </a:p>
          <a:p>
            <a:pPr algn="just"/>
            <a:r>
              <a:rPr lang="en-US" altLang="en-US" sz="2400" dirty="0">
                <a:solidFill>
                  <a:srgbClr val="000000"/>
                </a:solidFill>
                <a:ea charset="-78" typeface="Nazanin"/>
              </a:rPr>
              <a:t>ساختمان هاي بلند و برج ها</a:t>
            </a:r>
          </a:p>
          <a:p>
            <a:pPr algn="just"/>
            <a:r>
              <a:rPr lang="en-US" altLang="en-US" sz="2400" dirty="0">
                <a:solidFill>
                  <a:srgbClr val="000000"/>
                </a:solidFill>
                <a:ea charset="-78" typeface="Nazanin"/>
              </a:rPr>
              <a:t>ستون ها و ديوارهاي بلند با ميلگردهاي متراکم</a:t>
            </a:r>
          </a:p>
          <a:p>
            <a:pPr algn="just"/>
            <a:r>
              <a:rPr lang="en-US" altLang="en-US" sz="2400" dirty="0">
                <a:solidFill>
                  <a:srgbClr val="000000"/>
                </a:solidFill>
                <a:ea charset="-78" typeface="Nazanin"/>
              </a:rPr>
              <a:t>ستون هاي بتن ريزي شده با پمپ</a:t>
            </a:r>
          </a:p>
          <a:p>
            <a:pPr algn="just"/>
            <a:r>
              <a:rPr lang="en-US" altLang="en-US" sz="2400" dirty="0">
                <a:solidFill>
                  <a:srgbClr val="000000"/>
                </a:solidFill>
                <a:ea charset="-78" typeface="Nazanin"/>
              </a:rPr>
              <a:t>بتن ريزي بلوک هاي بتني</a:t>
            </a:r>
          </a:p>
        </p:txBody>
      </p:sp>
    </p:spTree>
  </p:cSld>
  <p:transition spd="med">
    <p:push dir="u"/>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2" presetClass="entr" presetSubtype="4" grpId="0">
                                  <p:stCondLst>
                                    <p:cond delay="0"/>
                                  </p:stCondLst>
                                  <p:childTnLst>
                                    <p:set>
                                      <p:cBhvr>
                                        <p:cTn id="6" dur="1" fill="hold">
                                          <p:stCondLst>
                                            <p:cond delay="0"/>
                                          </p:stCondLst>
                                        </p:cTn>
                                        <p:tgtEl>
                                          <p:spTgt spid="15362">
                                            <p:txEl>
                                              <p:charRg st="0" end="39"/>
                                            </p:txEl>
                                          </p:spTgt>
                                        </p:tgtEl>
                                        <p:attrNameLst>
                                          <p:attrName>style.visibility</p:attrName>
                                        </p:attrNameLst>
                                      </p:cBhvr>
                                      <p:to>
                                        <p:strVal val="visible"/>
                                      </p:to>
                                    </p:set>
                                    <p:anim calcmode="lin" valueType="num">
                                      <p:cBhvr additive="base">
                                        <p:cTn id="7" dur="1000" fill="hold"/>
                                        <p:tgtEl>
                                          <p:spTgt spid="15362">
                                            <p:txEl>
                                              <p:charRg st="0" end="39"/>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5362">
                                            <p:txEl>
                                              <p:charRg st="0" end="39"/>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nodeType="afterEffect" fill="hold" presetID="2" presetClass="entr" presetSubtype="4" grpId="0">
                                  <p:stCondLst>
                                    <p:cond delay="0"/>
                                  </p:stCondLst>
                                  <p:childTnLst>
                                    <p:set>
                                      <p:cBhvr>
                                        <p:cTn id="11" dur="1" fill="hold">
                                          <p:stCondLst>
                                            <p:cond delay="0"/>
                                          </p:stCondLst>
                                        </p:cTn>
                                        <p:tgtEl>
                                          <p:spTgt spid="15362">
                                            <p:txEl>
                                              <p:charRg st="40" end="118"/>
                                            </p:txEl>
                                          </p:spTgt>
                                        </p:tgtEl>
                                        <p:attrNameLst>
                                          <p:attrName>style.visibility</p:attrName>
                                        </p:attrNameLst>
                                      </p:cBhvr>
                                      <p:to>
                                        <p:strVal val="visible"/>
                                      </p:to>
                                    </p:set>
                                    <p:anim calcmode="lin" valueType="num">
                                      <p:cBhvr additive="base">
                                        <p:cTn id="12" dur="1000" fill="hold"/>
                                        <p:tgtEl>
                                          <p:spTgt spid="15362">
                                            <p:txEl>
                                              <p:charRg st="40" end="118"/>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15362">
                                            <p:txEl>
                                              <p:charRg st="40" end="118"/>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nodeType="afterEffect" fill="hold" presetID="2" presetClass="entr" presetSubtype="4" grpId="0">
                                  <p:stCondLst>
                                    <p:cond delay="0"/>
                                  </p:stCondLst>
                                  <p:childTnLst>
                                    <p:set>
                                      <p:cBhvr>
                                        <p:cTn id="16" dur="1" fill="hold">
                                          <p:stCondLst>
                                            <p:cond delay="0"/>
                                          </p:stCondLst>
                                        </p:cTn>
                                        <p:tgtEl>
                                          <p:spTgt spid="15362">
                                            <p:txEl>
                                              <p:charRg st="118" end="313"/>
                                            </p:txEl>
                                          </p:spTgt>
                                        </p:tgtEl>
                                        <p:attrNameLst>
                                          <p:attrName>style.visibility</p:attrName>
                                        </p:attrNameLst>
                                      </p:cBhvr>
                                      <p:to>
                                        <p:strVal val="visible"/>
                                      </p:to>
                                    </p:set>
                                    <p:anim calcmode="lin" valueType="num">
                                      <p:cBhvr additive="base">
                                        <p:cTn id="17" dur="1000" fill="hold"/>
                                        <p:tgtEl>
                                          <p:spTgt spid="15362">
                                            <p:txEl>
                                              <p:charRg st="118" end="31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15362">
                                            <p:txEl>
                                              <p:charRg st="118" end="31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nodeType="afterEffect" fill="hold" presetID="2" presetClass="entr" presetSubtype="4" grpId="0">
                                  <p:stCondLst>
                                    <p:cond delay="0"/>
                                  </p:stCondLst>
                                  <p:childTnLst>
                                    <p:set>
                                      <p:cBhvr>
                                        <p:cTn id="21" dur="1" fill="hold">
                                          <p:stCondLst>
                                            <p:cond delay="0"/>
                                          </p:stCondLst>
                                        </p:cTn>
                                        <p:tgtEl>
                                          <p:spTgt spid="15362">
                                            <p:txEl>
                                              <p:charRg st="313" end="424"/>
                                            </p:txEl>
                                          </p:spTgt>
                                        </p:tgtEl>
                                        <p:attrNameLst>
                                          <p:attrName>style.visibility</p:attrName>
                                        </p:attrNameLst>
                                      </p:cBhvr>
                                      <p:to>
                                        <p:strVal val="visible"/>
                                      </p:to>
                                    </p:set>
                                    <p:anim calcmode="lin" valueType="num">
                                      <p:cBhvr additive="base">
                                        <p:cTn id="22" dur="1000" fill="hold"/>
                                        <p:tgtEl>
                                          <p:spTgt spid="15362">
                                            <p:txEl>
                                              <p:charRg st="313" end="42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15362">
                                            <p:txEl>
                                              <p:charRg st="313" end="42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nodeType="afterEffect" fill="hold" presetID="2" presetClass="entr" presetSubtype="4" grpId="0">
                                  <p:stCondLst>
                                    <p:cond delay="0"/>
                                  </p:stCondLst>
                                  <p:childTnLst>
                                    <p:set>
                                      <p:cBhvr>
                                        <p:cTn id="26" dur="1" fill="hold">
                                          <p:stCondLst>
                                            <p:cond delay="0"/>
                                          </p:stCondLst>
                                        </p:cTn>
                                        <p:tgtEl>
                                          <p:spTgt spid="15362">
                                            <p:txEl>
                                              <p:charRg st="424" end="450"/>
                                            </p:txEl>
                                          </p:spTgt>
                                        </p:tgtEl>
                                        <p:attrNameLst>
                                          <p:attrName>style.visibility</p:attrName>
                                        </p:attrNameLst>
                                      </p:cBhvr>
                                      <p:to>
                                        <p:strVal val="visible"/>
                                      </p:to>
                                    </p:set>
                                    <p:anim calcmode="lin" valueType="num">
                                      <p:cBhvr additive="base">
                                        <p:cTn id="27" dur="1000" fill="hold"/>
                                        <p:tgtEl>
                                          <p:spTgt spid="15362">
                                            <p:txEl>
                                              <p:charRg st="424" end="450"/>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5362">
                                            <p:txEl>
                                              <p:charRg st="424" end="450"/>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nodeType="afterEffect" fill="hold" presetID="2" presetClass="entr" presetSubtype="4" grpId="0">
                                  <p:stCondLst>
                                    <p:cond delay="0"/>
                                  </p:stCondLst>
                                  <p:childTnLst>
                                    <p:set>
                                      <p:cBhvr>
                                        <p:cTn id="31" dur="1" fill="hold">
                                          <p:stCondLst>
                                            <p:cond delay="0"/>
                                          </p:stCondLst>
                                        </p:cTn>
                                        <p:tgtEl>
                                          <p:spTgt spid="15362">
                                            <p:txEl>
                                              <p:charRg st="450" end="494"/>
                                            </p:txEl>
                                          </p:spTgt>
                                        </p:tgtEl>
                                        <p:attrNameLst>
                                          <p:attrName>style.visibility</p:attrName>
                                        </p:attrNameLst>
                                      </p:cBhvr>
                                      <p:to>
                                        <p:strVal val="visible"/>
                                      </p:to>
                                    </p:set>
                                    <p:anim calcmode="lin" valueType="num">
                                      <p:cBhvr additive="base">
                                        <p:cTn id="32" dur="1000" fill="hold"/>
                                        <p:tgtEl>
                                          <p:spTgt spid="15362">
                                            <p:txEl>
                                              <p:charRg st="450" end="494"/>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15362">
                                            <p:txEl>
                                              <p:charRg st="450" end="494"/>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nodeType="afterEffect" fill="hold" presetID="2" presetClass="entr" presetSubtype="4" grpId="0">
                                  <p:stCondLst>
                                    <p:cond delay="0"/>
                                  </p:stCondLst>
                                  <p:childTnLst>
                                    <p:set>
                                      <p:cBhvr>
                                        <p:cTn id="36" dur="1" fill="hold">
                                          <p:stCondLst>
                                            <p:cond delay="0"/>
                                          </p:stCondLst>
                                        </p:cTn>
                                        <p:tgtEl>
                                          <p:spTgt spid="15362">
                                            <p:txEl>
                                              <p:charRg st="494" end="523"/>
                                            </p:txEl>
                                          </p:spTgt>
                                        </p:tgtEl>
                                        <p:attrNameLst>
                                          <p:attrName>style.visibility</p:attrName>
                                        </p:attrNameLst>
                                      </p:cBhvr>
                                      <p:to>
                                        <p:strVal val="visible"/>
                                      </p:to>
                                    </p:set>
                                    <p:anim calcmode="lin" valueType="num">
                                      <p:cBhvr additive="base">
                                        <p:cTn id="37" dur="1000" fill="hold"/>
                                        <p:tgtEl>
                                          <p:spTgt spid="15362">
                                            <p:txEl>
                                              <p:charRg st="494" end="523"/>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15362">
                                            <p:txEl>
                                              <p:charRg st="494" end="523"/>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nodeType="afterEffect" fill="hold" presetID="2" presetClass="entr" presetSubtype="4" grpId="0">
                                  <p:stCondLst>
                                    <p:cond delay="0"/>
                                  </p:stCondLst>
                                  <p:childTnLst>
                                    <p:set>
                                      <p:cBhvr>
                                        <p:cTn id="41" dur="1" fill="hold">
                                          <p:stCondLst>
                                            <p:cond delay="0"/>
                                          </p:stCondLst>
                                        </p:cTn>
                                        <p:tgtEl>
                                          <p:spTgt spid="15362">
                                            <p:txEl>
                                              <p:charRg st="523" end="546"/>
                                            </p:txEl>
                                          </p:spTgt>
                                        </p:tgtEl>
                                        <p:attrNameLst>
                                          <p:attrName>style.visibility</p:attrName>
                                        </p:attrNameLst>
                                      </p:cBhvr>
                                      <p:to>
                                        <p:strVal val="visible"/>
                                      </p:to>
                                    </p:set>
                                    <p:anim calcmode="lin" valueType="num">
                                      <p:cBhvr additive="base">
                                        <p:cTn id="42" dur="1000" fill="hold"/>
                                        <p:tgtEl>
                                          <p:spTgt spid="15362">
                                            <p:txEl>
                                              <p:charRg st="523" end="546"/>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15362">
                                            <p:txEl>
                                              <p:charRg st="523" end="54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spid="15362" grpId="0" animBg="0" build="p"/>
    </p:bldLst>
  </p:timing>
</p:sld>
</file>

<file path=ppt/slides/slide14.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6384" name=""/>
        <p:cNvGrpSpPr>
          <a:grpSpLocks/>
        </p:cNvGrpSpPr>
        <p:nvPr/>
      </p:nvGrpSpPr>
      <p:grpSpPr>
        <a:xfrm/>
      </p:grpSpPr>
      <p:sp>
        <p:nvSpPr>
          <p:cNvPr id="16386" name=""/>
          <p:cNvSpPr>
            <a:spLocks noGrp="1" noChangeAspect="0"/>
          </p:cNvSpPr>
          <p:nvPr>
            <p:ph type="title" sz="full" idx="4294967295"/>
          </p:nvPr>
        </p:nvSpPr>
        <p:spPr>
          <a:xfrm rot="0">
            <a:off x="457200" y="274638"/>
            <a:ext cx="8229600" cy="1143000"/>
          </a:xfrm>
          <a:ln/>
        </p:spPr>
        <p:txBody>
          <a:bodyPr wrap="square" lIns="91440" rIns="91440" tIns="45720" bIns="45720" anchor="ctr"/>
          <a:lstStyle/>
          <a:p>
            <a:pPr/>
            <a:endParaRPr lang="en-US" altLang="en-US" dirty="0"/>
          </a:p>
        </p:txBody>
      </p:sp>
      <p:pic>
        <p:nvPicPr>
          <p:cNvPr id="16387" name=""/>
          <p:cNvPicPr>
            <a:picLocks noGrp="1" noChangeAspect="1"/>
          </p:cNvPicPr>
          <p:nvPr>
            <p:ph type="obj" sz="full" idx="4294967295"/>
          </p:nvPr>
        </p:nvPicPr>
        <p:blipFill>
          <a:blip r:embed="rID5">
            <a:extLst/>
          </a:blip>
          <a:srcRect t="0" r="0" b="0" l="0"/>
          <a:stretch>
            <a:fillRect/>
          </a:stretch>
        </p:blipFill>
        <p:spPr>
          <a:xfrm rot="0">
            <a:off x="1154113" y="285750"/>
            <a:ext cx="7132637" cy="6283325"/>
          </a:xfrm>
          <a:prstGeom prst="rect">
            <a:avLst/>
          </a:prstGeom>
          <a:noFill/>
          <a:ln/>
        </p:spPr>
      </p:pic>
    </p:spTree>
  </p:cSld>
  <p:transition spd="med">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7408" name=""/>
        <p:cNvGrpSpPr>
          <a:grpSpLocks/>
        </p:cNvGrpSpPr>
        <p:nvPr/>
      </p:nvGrpSpPr>
      <p:grpSpPr>
        <a:xfrm/>
      </p:grpSpPr>
      <p:sp>
        <p:nvSpPr>
          <p:cNvPr id="17410" name=""/>
          <p:cNvSpPr>
            <a:spLocks noGrp="1" noChangeAspect="0"/>
          </p:cNvSpPr>
          <p:nvPr>
            <p:ph type="title" sz="full" idx="4294967295"/>
          </p:nvPr>
        </p:nvSpPr>
        <p:spPr>
          <a:xfrm rot="0">
            <a:off x="457200" y="274638"/>
            <a:ext cx="8229600" cy="1143000"/>
          </a:xfrm>
          <a:ln/>
        </p:spPr>
        <p:txBody>
          <a:bodyPr wrap="square" lIns="91440" rIns="91440" tIns="45720" bIns="45720" anchor="ctr"/>
          <a:lstStyle/>
          <a:p>
            <a:pPr/>
            <a:endParaRPr lang="en-US" altLang="en-US" dirty="0"/>
          </a:p>
        </p:txBody>
      </p:sp>
      <p:pic>
        <p:nvPicPr>
          <p:cNvPr id="17411" name=""/>
          <p:cNvPicPr>
            <a:picLocks noGrp="1" noChangeAspect="1"/>
          </p:cNvPicPr>
          <p:nvPr>
            <p:ph type="obj" sz="full" idx="4294967295"/>
          </p:nvPr>
        </p:nvPicPr>
        <p:blipFill>
          <a:blip r:embed="rID6">
            <a:extLst/>
          </a:blip>
          <a:srcRect t="0" r="0" b="0" l="0"/>
          <a:stretch>
            <a:fillRect/>
          </a:stretch>
        </p:blipFill>
        <p:spPr>
          <a:xfrm rot="0">
            <a:off x="1000125" y="109538"/>
            <a:ext cx="7358063" cy="6553200"/>
          </a:xfrm>
          <a:prstGeom prst="rect">
            <a:avLst/>
          </a:prstGeom>
          <a:noFill/>
          <a:ln/>
        </p:spPr>
      </p:pic>
    </p:spTree>
  </p:cSld>
  <p:transition spd="med">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8432" name=""/>
        <p:cNvGrpSpPr>
          <a:grpSpLocks/>
        </p:cNvGrpSpPr>
        <p:nvPr/>
      </p:nvGrpSpPr>
      <p:grpSpPr>
        <a:xfrm/>
      </p:grpSpPr>
      <p:sp>
        <p:nvSpPr>
          <p:cNvPr id="18434" name=""/>
          <p:cNvSpPr>
            <a:spLocks noGrp="1" noChangeAspect="0"/>
          </p:cNvSpPr>
          <p:nvPr>
            <p:ph type="title" sz="full" idx="4294967295"/>
          </p:nvPr>
        </p:nvSpPr>
        <p:spPr>
          <a:xfrm rot="0">
            <a:off x="457200" y="274638"/>
            <a:ext cx="8229600" cy="1143000"/>
          </a:xfrm>
          <a:ln/>
        </p:spPr>
        <p:txBody>
          <a:bodyPr wrap="square" lIns="91440" rIns="91440" tIns="45720" bIns="45720" anchor="ctr"/>
          <a:lstStyle/>
          <a:p>
            <a:pPr/>
            <a:endParaRPr lang="en-US" altLang="en-US" dirty="0"/>
          </a:p>
        </p:txBody>
      </p:sp>
      <p:pic>
        <p:nvPicPr>
          <p:cNvPr id="18435" name=""/>
          <p:cNvPicPr>
            <a:picLocks noGrp="1" noChangeAspect="1"/>
          </p:cNvPicPr>
          <p:nvPr>
            <p:ph type="obj" sz="full" idx="4294967295"/>
          </p:nvPr>
        </p:nvPicPr>
        <p:blipFill>
          <a:blip r:embed="rID7">
            <a:extLst/>
          </a:blip>
          <a:srcRect t="0" r="0" b="0" l="0"/>
          <a:stretch>
            <a:fillRect/>
          </a:stretch>
        </p:blipFill>
        <p:spPr>
          <a:xfrm rot="0">
            <a:off x="404813" y="785813"/>
            <a:ext cx="8381999" cy="5429250"/>
          </a:xfrm>
          <a:prstGeom prst="rect">
            <a:avLst/>
          </a:prstGeom>
          <a:noFill/>
          <a:ln/>
        </p:spPr>
      </p:pic>
    </p:spTree>
  </p:cSld>
  <p:transition spd="med">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9456" name=""/>
        <p:cNvGrpSpPr>
          <a:grpSpLocks/>
        </p:cNvGrpSpPr>
        <p:nvPr/>
      </p:nvGrpSpPr>
      <p:grpSpPr>
        <a:xfrm/>
      </p:grpSpPr>
      <p:sp>
        <p:nvSpPr>
          <p:cNvPr id="19458" name=""/>
          <p:cNvSpPr>
            <a:spLocks noGrp="1" noChangeAspect="0"/>
          </p:cNvSpPr>
          <p:nvPr>
            <p:ph type="title" sz="full" idx="4294967295"/>
          </p:nvPr>
        </p:nvSpPr>
        <p:spPr>
          <a:xfrm rot="0">
            <a:off x="457200" y="274638"/>
            <a:ext cx="8229600" cy="1143000"/>
          </a:xfrm>
          <a:ln/>
        </p:spPr>
        <p:txBody>
          <a:bodyPr wrap="square" lIns="91440" rIns="91440" tIns="45720" bIns="45720" anchor="ctr"/>
          <a:lstStyle/>
          <a:p>
            <a:pPr/>
            <a:endParaRPr lang="en-US" altLang="en-US" dirty="0"/>
          </a:p>
        </p:txBody>
      </p:sp>
      <p:pic>
        <p:nvPicPr>
          <p:cNvPr id="19459" name=""/>
          <p:cNvPicPr>
            <a:picLocks noGrp="1" noChangeAspect="1"/>
          </p:cNvPicPr>
          <p:nvPr>
            <p:ph type="obj" sz="full" idx="4294967295"/>
          </p:nvPr>
        </p:nvPicPr>
        <p:blipFill>
          <a:blip r:embed="rID8">
            <a:extLst/>
          </a:blip>
          <a:srcRect t="0" r="0" b="0" l="0"/>
          <a:stretch>
            <a:fillRect/>
          </a:stretch>
        </p:blipFill>
        <p:spPr>
          <a:xfrm rot="0">
            <a:off x="714375" y="257175"/>
            <a:ext cx="7429500" cy="6386513"/>
          </a:xfrm>
          <a:prstGeom prst="rect">
            <a:avLst/>
          </a:prstGeom>
          <a:noFill/>
          <a:ln/>
        </p:spPr>
      </p:pic>
    </p:spTree>
  </p:cSld>
  <p:transition spd="med">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20480" name=""/>
        <p:cNvGrpSpPr>
          <a:grpSpLocks/>
        </p:cNvGrpSpPr>
        <p:nvPr/>
      </p:nvGrpSpPr>
      <p:grpSpPr>
        <a:xfrm/>
      </p:grpSpPr>
      <p:sp>
        <p:nvSpPr>
          <p:cNvPr id="20482" name=""/>
          <p:cNvSpPr>
            <a:spLocks noGrp="1" noChangeAspect="0"/>
          </p:cNvSpPr>
          <p:nvPr>
            <p:ph type="title" sz="full" idx="4294967295"/>
          </p:nvPr>
        </p:nvSpPr>
        <p:spPr>
          <a:xfrm rot="0">
            <a:off x="457200" y="274638"/>
            <a:ext cx="8229600" cy="1143000"/>
          </a:xfrm>
          <a:ln/>
        </p:spPr>
        <p:txBody>
          <a:bodyPr wrap="square" lIns="91440" rIns="91440" tIns="45720" bIns="45720" anchor="ctr"/>
          <a:lstStyle/>
          <a:p>
            <a:pPr/>
            <a:endParaRPr lang="en-US" altLang="en-US" dirty="0"/>
          </a:p>
        </p:txBody>
      </p:sp>
      <p:pic>
        <p:nvPicPr>
          <p:cNvPr id="20483" name=""/>
          <p:cNvPicPr>
            <a:picLocks noGrp="1" noChangeAspect="1"/>
          </p:cNvPicPr>
          <p:nvPr>
            <p:ph type="obj" sz="full" idx="4294967295"/>
          </p:nvPr>
        </p:nvPicPr>
        <p:blipFill>
          <a:blip r:embed="rID9">
            <a:extLst/>
          </a:blip>
          <a:srcRect t="0" r="0" b="0" l="0"/>
          <a:stretch>
            <a:fillRect/>
          </a:stretch>
        </p:blipFill>
        <p:spPr>
          <a:xfrm rot="0">
            <a:off x="1460500" y="214313"/>
            <a:ext cx="6111875" cy="6429375"/>
          </a:xfrm>
          <a:prstGeom prst="rect">
            <a:avLst/>
          </a:prstGeom>
          <a:noFill/>
          <a:ln/>
        </p:spPr>
      </p:pic>
    </p:spTree>
  </p:cSld>
  <p:transition spd="med">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21504" name=""/>
        <p:cNvGrpSpPr>
          <a:grpSpLocks/>
        </p:cNvGrpSpPr>
        <p:nvPr/>
      </p:nvGrpSpPr>
      <p:grpSpPr>
        <a:xfrm/>
      </p:grpSpPr>
      <p:sp>
        <p:nvSpPr>
          <p:cNvPr id="21506" name=""/>
          <p:cNvSpPr>
            <a:spLocks noGrp="1" noChangeAspect="0"/>
          </p:cNvSpPr>
          <p:nvPr>
            <p:ph type="title" sz="full" idx="4294967295"/>
          </p:nvPr>
        </p:nvSpPr>
        <p:spPr>
          <a:xfrm rot="0">
            <a:off x="457200" y="274638"/>
            <a:ext cx="8229600" cy="1143000"/>
          </a:xfrm>
          <a:ln/>
        </p:spPr>
        <p:txBody>
          <a:bodyPr wrap="square" lIns="91440" rIns="91440" tIns="45720" bIns="45720" anchor="ctr"/>
          <a:lstStyle/>
          <a:p>
            <a:pPr/>
            <a:endParaRPr lang="en-US" altLang="en-US" dirty="0"/>
          </a:p>
        </p:txBody>
      </p:sp>
      <p:pic>
        <p:nvPicPr>
          <p:cNvPr id="21507" name=""/>
          <p:cNvPicPr>
            <a:picLocks noGrp="1" noChangeAspect="1"/>
          </p:cNvPicPr>
          <p:nvPr>
            <p:ph type="obj" sz="full" idx="4294967295"/>
          </p:nvPr>
        </p:nvPicPr>
        <p:blipFill>
          <a:blip r:embed="rID10">
            <a:extLst/>
          </a:blip>
          <a:srcRect t="0" r="0" b="0" l="0"/>
          <a:stretch>
            <a:fillRect/>
          </a:stretch>
        </p:blipFill>
        <p:spPr>
          <a:xfrm rot="0">
            <a:off x="330200" y="1071563"/>
            <a:ext cx="8599488" cy="5143500"/>
          </a:xfrm>
          <a:prstGeom prst="rect">
            <a:avLst/>
          </a:prstGeom>
          <a:noFill/>
          <a:ln/>
        </p:spPr>
      </p:pic>
    </p:spTree>
  </p:cSld>
  <p:transition spd="med">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4096" name=""/>
        <p:cNvGrpSpPr>
          <a:grpSpLocks/>
        </p:cNvGrpSpPr>
        <p:nvPr/>
      </p:nvGrpSpPr>
      <p:grpSpPr>
        <a:xfrm/>
      </p:grpSpPr>
      <p:sp>
        <p:nvSpPr>
          <p:cNvPr id="4098" name=""/>
          <p:cNvSpPr>
            <a:spLocks noGrp="1" noChangeAspect="0"/>
          </p:cNvSpPr>
          <p:nvPr>
            <p:ph type="obj" sz="full" idx="4294967295"/>
          </p:nvPr>
        </p:nvSpPr>
        <p:spPr>
          <a:xfrm rot="0">
            <a:off x="457200" y="500063"/>
            <a:ext cx="8229600" cy="6000750"/>
          </a:xfrm>
          <a:ln/>
        </p:spPr>
        <p:txBody>
          <a:bodyPr wrap="square" lIns="91440" rIns="91440" tIns="45720" bIns="45720" anchor="t" anchorCtr="false"/>
          <a:lstStyle/>
          <a:p>
            <a:pPr/>
            <a:r>
              <a:rPr lang="en-US" altLang="en-US" dirty="0" b="1">
                <a:solidFill>
                  <a:srgbClr val="ffc000"/>
                </a:solidFill>
                <a:ea charset="-78" typeface="Nazanin"/>
              </a:rPr>
              <a:t>مشخصه هاي اصلي که بتن بايد داشته باشد عبارتند از :</a:t>
            </a:r>
          </a:p>
          <a:p>
            <a:pPr/>
          </a:p>
          <a:p>
            <a:pPr/>
            <a:r>
              <a:rPr lang="en-US" altLang="en-US" sz="2400" dirty="0" b="1">
                <a:solidFill>
                  <a:srgbClr val="000000"/>
                </a:solidFill>
                <a:ea charset="-78" typeface="Nazanin"/>
              </a:rPr>
              <a:t>هر بتني که يکي يا تعدادي از اين مشخصه ها را داشته باشد " بتن توانمند " يا " بتن با عملکرد ممتاز " يا اگر اين مشخصه ها در سطح بسيار عالي باشند، " ابر بتن " ناميده مي شود.</a:t>
            </a:r>
          </a:p>
          <a:p>
            <a:pPr/>
          </a:p>
          <a:p>
            <a:pPr algn="just"/>
            <a:r>
              <a:rPr lang="en-US" altLang="en-US" sz="2400" dirty="0" b="1">
                <a:solidFill>
                  <a:srgbClr val="000000"/>
                </a:solidFill>
                <a:ea charset="-78" typeface="Nazanin"/>
              </a:rPr>
              <a:t>" بتن خود تراکم " يکي از انواع بسيار جالب بتن هاي توانمند است که در بدو امر براي کاربرد در قطعات بتن آرمه پر آرماتور ابداع و ساخته شد ولي امروزه کاربرد اين نوع بتن يکي از مشکلات عمده اجراي کارهاي بتني در محيط هاي شهري را حل مي کند که عبارت از آلودگي صوتي ناشي از کاربرد ويبراتور براي لرزاندن و جادادن بتن است. اين آلودگي صوتي، کاربرد شبانه بتن در محيط هاي شهري را غير عملي مي سازد ولي با کاربرد بتن خود تراکم، ديگر نيازي به لرزاندن بتن نيست و مي توان کارهاي اجرايي را در مدت شب نيز ادامه داد. امروزه در برخي از کشورها به منظور برجسته کردن اين مشخصه بتن خود تراکم، به آن نام " بتن بي صدا " داده اند.</a:t>
            </a:r>
          </a:p>
          <a:p>
            <a:pPr/>
          </a:p>
        </p:txBody>
      </p:sp>
    </p:spTree>
  </p:cSld>
  <p:transition spd="med">
    <p:push dir="u"/>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22" presetClass="entr" presetSubtype="4">
                                  <p:stCondLst>
                                    <p:cond delay="0"/>
                                  </p:stCondLst>
                                  <p:childTnLst>
                                    <p:set>
                                      <p:cBhvr>
                                        <p:cTn id="6" dur="1" fill="hold">
                                          <p:stCondLst>
                                            <p:cond delay="0"/>
                                          </p:stCondLst>
                                        </p:cTn>
                                        <p:tgtEl>
                                          <p:spTgt spid="4098">
                                            <p:txEl>
                                              <p:charRg st="0" end="51"/>
                                            </p:txEl>
                                          </p:spTgt>
                                        </p:tgtEl>
                                        <p:attrNameLst>
                                          <p:attrName>style.visibility</p:attrName>
                                        </p:attrNameLst>
                                      </p:cBhvr>
                                      <p:to>
                                        <p:strVal val="visible"/>
                                      </p:to>
                                    </p:set>
                                    <p:animEffect transition="in" filter="wipe(down)">
                                      <p:cBhvr>
                                        <p:cTn id="7" dur="500"/>
                                        <p:tgtEl>
                                          <p:spTgt spid="4098">
                                            <p:txEl>
                                              <p:charRg st="0" end="51"/>
                                            </p:txEl>
                                          </p:spTgt>
                                        </p:tgtEl>
                                      </p:cBhvr>
                                    </p:animEffect>
                                  </p:childTnLst>
                                </p:cTn>
                              </p:par>
                            </p:childTnLst>
                          </p:cTn>
                        </p:par>
                        <p:par>
                          <p:cTn id="8" fill="hold">
                            <p:stCondLst>
                              <p:cond delay="500"/>
                            </p:stCondLst>
                            <p:childTnLst>
                              <p:par>
                                <p:cTn id="9" nodeType="afterEffect" fill="hold" presetID="5" presetClass="entr" presetSubtype="10">
                                  <p:stCondLst>
                                    <p:cond delay="0"/>
                                  </p:stCondLst>
                                  <p:childTnLst>
                                    <p:set>
                                      <p:cBhvr>
                                        <p:cTn id="10" dur="1" fill="hold">
                                          <p:stCondLst>
                                            <p:cond delay="0"/>
                                          </p:stCondLst>
                                        </p:cTn>
                                        <p:tgtEl>
                                          <p:spTgt spid="4098">
                                            <p:txEl>
                                              <p:charRg st="52" end="222"/>
                                            </p:txEl>
                                          </p:spTgt>
                                        </p:tgtEl>
                                        <p:attrNameLst>
                                          <p:attrName>style.visibility</p:attrName>
                                        </p:attrNameLst>
                                      </p:cBhvr>
                                      <p:to>
                                        <p:strVal val="visible"/>
                                      </p:to>
                                    </p:set>
                                    <p:animEffect transition="in" filter="checkerboard(across)">
                                      <p:cBhvr>
                                        <p:cTn id="11" dur="500"/>
                                        <p:tgtEl>
                                          <p:spTgt spid="4098">
                                            <p:txEl>
                                              <p:charRg st="52" end="222"/>
                                            </p:txEl>
                                          </p:spTgt>
                                        </p:tgtEl>
                                      </p:cBhvr>
                                    </p:animEffect>
                                  </p:childTnLst>
                                </p:cTn>
                              </p:par>
                            </p:childTnLst>
                          </p:cTn>
                        </p:par>
                        <p:par>
                          <p:cTn id="12" fill="hold">
                            <p:stCondLst>
                              <p:cond delay="1000"/>
                            </p:stCondLst>
                            <p:childTnLst>
                              <p:par>
                                <p:cTn id="13" nodeType="afterEffect" fill="hold" presetID="5" presetClass="entr" presetSubtype="10">
                                  <p:stCondLst>
                                    <p:cond delay="0"/>
                                  </p:stCondLst>
                                  <p:childTnLst>
                                    <p:set>
                                      <p:cBhvr>
                                        <p:cTn id="14" dur="1" fill="hold">
                                          <p:stCondLst>
                                            <p:cond delay="0"/>
                                          </p:stCondLst>
                                        </p:cTn>
                                        <p:tgtEl>
                                          <p:spTgt spid="4098">
                                            <p:txEl>
                                              <p:charRg st="223" end="822"/>
                                            </p:txEl>
                                          </p:spTgt>
                                        </p:tgtEl>
                                        <p:attrNameLst>
                                          <p:attrName>style.visibility</p:attrName>
                                        </p:attrNameLst>
                                      </p:cBhvr>
                                      <p:to>
                                        <p:strVal val="visible"/>
                                      </p:to>
                                    </p:set>
                                    <p:animEffect transition="in" filter="checkerboard(across)">
                                      <p:cBhvr>
                                        <p:cTn id="15" dur="500"/>
                                        <p:tgtEl>
                                          <p:spTgt spid="4098">
                                            <p:txEl>
                                              <p:charRg st="223" end="822"/>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22528" name=""/>
        <p:cNvGrpSpPr>
          <a:grpSpLocks/>
        </p:cNvGrpSpPr>
        <p:nvPr/>
      </p:nvGrpSpPr>
      <p:grpSpPr>
        <a:xfrm/>
      </p:grpSpPr>
      <p:pic>
        <p:nvPicPr>
          <p:cNvPr id="22530" name=""/>
          <p:cNvPicPr>
            <a:picLocks noChangeAspect="1"/>
          </p:cNvPicPr>
          <p:nvPr/>
        </p:nvPicPr>
        <p:blipFill>
          <a:blip r:embed="rID11">
            <a:extLst/>
          </a:blip>
          <a:srcRect/>
          <a:stretch>
            <a:fillRect/>
          </a:stretch>
        </p:blipFill>
        <p:spPr>
          <a:xfrm>
            <a:off x="-1071562" y="-71437"/>
            <a:ext cx="10829924" cy="7735887"/>
          </a:xfrm>
          <a:prstGeom prst="rect">
            <a:avLst/>
          </a:prstGeom>
          <a:noFill/>
          <a:ln>
            <a:noFill/>
          </a:ln>
        </p:spPr>
      </p:pic>
      <p:pic>
        <p:nvPicPr>
          <p:cNvPr id="22531" name=""/>
          <p:cNvPicPr>
            <a:picLocks noChangeAspect="0"/>
          </p:cNvPicPr>
          <p:nvPr/>
        </p:nvPicPr>
        <p:blipFill>
          <a:blip r:embed="rID12">
            <a:extLst/>
          </a:blip>
          <a:srcRect/>
          <a:stretch>
            <a:fillRect/>
          </a:stretch>
        </p:blipFill>
        <p:spPr>
          <a:xfrm>
            <a:off x="182563" y="2590800"/>
            <a:ext cx="8328025" cy="3060700"/>
          </a:xfrm>
          <a:prstGeom prst="rect">
            <a:avLst/>
          </a:prstGeom>
          <a:ln/>
        </p:spPr>
      </p:pic>
    </p:spTree>
  </p:cSld>
  <p:transition spd="med">
    <p:push dir="u"/>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3" presetClass="entr" presetSubtype="10">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blinds(horizontal)">
                                      <p:cBhvr>
                                        <p:cTn id="7" dur="2000"/>
                                        <p:tgtEl>
                                          <p:spTgt spid="225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bg>
      <p:bgPr>
        <a:blipFill>
          <a:blip r:embed="rID1">
            <a:extLst/>
          </a:blip>
          <a:srcRect/>
          <a:stretch>
            <a:fillRect/>
          </a:stretch>
        </a:blipFill>
      </p:bgPr>
    </p:bg>
    <p:spTree>
      <p:nvGrpSpPr>
        <p:cNvPr id="5120" name=""/>
        <p:cNvGrpSpPr>
          <a:grpSpLocks/>
        </p:cNvGrpSpPr>
        <p:nvPr/>
      </p:nvGrpSpPr>
      <p:grpSpPr>
        <a:xfrm/>
      </p:grpSpPr>
      <p:sp>
        <p:nvSpPr>
          <p:cNvPr id="5122" name=""/>
          <p:cNvSpPr>
            <a:spLocks noGrp="1" noChangeAspect="0"/>
          </p:cNvSpPr>
          <p:nvPr>
            <p:ph type="obj" sz="full" idx="4294967295"/>
          </p:nvPr>
        </p:nvSpPr>
        <p:spPr>
          <a:xfrm rot="0">
            <a:off x="457200" y="500063"/>
            <a:ext cx="8229600" cy="6000750"/>
          </a:xfrm>
          <a:ln/>
        </p:spPr>
        <p:txBody>
          <a:bodyPr wrap="square" lIns="91440" rIns="91440" tIns="45720" bIns="45720" anchor="t" anchorCtr="false"/>
          <a:lstStyle/>
          <a:p>
            <a:pPr/>
          </a:p>
          <a:p>
            <a:pPr/>
          </a:p>
          <a:p>
            <a:pPr algn="just"/>
            <a:r>
              <a:rPr lang="en-US" altLang="en-US" sz="2400" dirty="0" b="1">
                <a:solidFill>
                  <a:srgbClr val="000000"/>
                </a:solidFill>
                <a:ea charset="-78" typeface="Nazanin"/>
              </a:rPr>
              <a:t>استفاده از بتن خود تراکم از اواخر دهه 80 ميلادي در کشور ژاپن آغاز شد و سپس در کشورهاي ديگر گسترش يافت. امروزه در کشورهاي پيشرفته بتن خود تراکم در زمره بتن هاي متداول و رايج محسوب مي شود. وجود هواي تصادفي ناشي از عدم تراکم کافي موجب ضعف مشخصات مکانيکي بتن مي شود به طوري که هر يک درصد هوا تقريباً پنج درصد افت مقاومت فشاري را به همراه دارد. استفاده از بتن خود تراکم اجازه مي دهد در محل هايي که امکان تراکم کافي به دليل آرماتور زياد وجود ندارد يا دسترسي به محل بتن ريزي مشکل است بتن ريز بدون نياز به تراکم انجام پذيرد و مقدار هواي تصادفي در بتن به حداقل برسد.</a:t>
            </a:r>
          </a:p>
          <a:p>
            <a:pPr/>
          </a:p>
        </p:txBody>
      </p:sp>
    </p:spTree>
  </p:cSld>
  <p:transition spd="med">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6144" name=""/>
        <p:cNvGrpSpPr>
          <a:grpSpLocks/>
        </p:cNvGrpSpPr>
        <p:nvPr/>
      </p:nvGrpSpPr>
      <p:grpSpPr>
        <a:xfrm/>
      </p:grpSpPr>
      <p:sp>
        <p:nvSpPr>
          <p:cNvPr id="6146" name=""/>
          <p:cNvSpPr>
            <a:spLocks noGrp="1" noChangeAspect="0"/>
          </p:cNvSpPr>
          <p:nvPr>
            <p:ph type="obj" sz="full" idx="4294967295"/>
          </p:nvPr>
        </p:nvSpPr>
        <p:spPr>
          <a:xfrm rot="0">
            <a:off x="457200" y="500063"/>
            <a:ext cx="8229600" cy="6000750"/>
          </a:xfrm>
          <a:ln/>
        </p:spPr>
        <p:txBody>
          <a:bodyPr wrap="square" lIns="91440" rIns="91440" tIns="45720" bIns="45720" anchor="t" anchorCtr="false"/>
          <a:lstStyle/>
          <a:p>
            <a:pPr/>
          </a:p>
          <a:p>
            <a:pPr/>
          </a:p>
          <a:p>
            <a:pPr algn="just"/>
            <a:r>
              <a:rPr lang="en-US" altLang="en-US" sz="2400" dirty="0" b="1">
                <a:solidFill>
                  <a:srgbClr val="000000"/>
                </a:solidFill>
                <a:ea charset="-78" typeface="Nazanin"/>
              </a:rPr>
              <a:t>در حال حاضر فرهنگ متعارف مهندسي بتن در کشور، استفاده از بتن با اسلامپ زياد را قابل قبول نمي داند و دليل اين است که معمولاً چنانچه رواني بتن زياد باشد، اين افزايش به دليل استفاده از آب زياد (بيش از آنچه در طرح اختلاط پيش بيني شده است) و يا استفاده از افزودني ها با درصد زياد ايجاد شده است، که در هر دو صورت، بتن از حيث مقاومت و رئولوژي بتن تازه با مشکل روبرو است. بتن خود تراکم که براي حل مشکلات ناشي از تراکم در بتن ريزي توسعه يافته است، در عين کارايي و رواني زياد، داراي مقاومت کافي در برابر جداشدگي و آب انداختگي است و مشخصات مکانيکي آن نيز در حالت حداقل برابر بتن سنتي مي باشد.</a:t>
            </a:r>
          </a:p>
          <a:p>
            <a:pPr/>
          </a:p>
        </p:txBody>
      </p:sp>
    </p:spTree>
  </p:cSld>
  <p:transition spd="med">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bg>
      <p:bgPr>
        <a:blipFill>
          <a:blip r:embed="rID1">
            <a:extLst/>
          </a:blip>
          <a:srcRect/>
          <a:stretch>
            <a:fillRect/>
          </a:stretch>
        </a:blipFill>
      </p:bgPr>
    </p:bg>
    <p:spTree>
      <p:nvGrpSpPr>
        <p:cNvPr id="7168" name=""/>
        <p:cNvGrpSpPr>
          <a:grpSpLocks/>
        </p:cNvGrpSpPr>
        <p:nvPr/>
      </p:nvGrpSpPr>
      <p:grpSpPr>
        <a:xfrm/>
      </p:grpSpPr>
      <p:sp>
        <p:nvSpPr>
          <p:cNvPr id="7170" name=""/>
          <p:cNvSpPr>
            <a:spLocks noGrp="1" noChangeAspect="0"/>
          </p:cNvSpPr>
          <p:nvPr>
            <p:ph type="obj" sz="full" idx="4294967295"/>
          </p:nvPr>
        </p:nvSpPr>
        <p:spPr>
          <a:xfrm rot="0">
            <a:off x="457200" y="500063"/>
            <a:ext cx="8229600" cy="6000750"/>
          </a:xfrm>
          <a:ln/>
        </p:spPr>
        <p:txBody>
          <a:bodyPr wrap="square" lIns="91440" rIns="91440" tIns="45720" bIns="45720" anchor="t" anchorCtr="false"/>
          <a:lstStyle/>
          <a:p>
            <a:pPr/>
          </a:p>
          <a:p>
            <a:pPr/>
          </a:p>
          <a:p>
            <a:pPr algn="just"/>
            <a:r>
              <a:rPr lang="en-US" altLang="en-US" sz="2400" dirty="0" b="1">
                <a:solidFill>
                  <a:srgbClr val="000000"/>
                </a:solidFill>
                <a:ea charset="-78" typeface="Nazanin"/>
              </a:rPr>
              <a:t>با توسعه روز افزون سازه هاي بتني و با تأکيد بر مقاومت و دوام آن از يک سو و کمبود يا نبود کارگران ماهر از سويي ديگر و گسترش صنايع پيش ساخته بتني در دنيا موجب گرديد که بتني طراحي شود که براي تراکم و تحکيم خود نيازي به عمل لرزاندن در جريان بتن ريزي نداشته باشد. ساخت اين نوع بتن با استفاده از افزودني هاي شيميايي (فوق روان سازه هاي نسل جديد) و معدني امکان پذير شده است.</a:t>
            </a:r>
          </a:p>
          <a:p>
            <a:pPr/>
          </a:p>
        </p:txBody>
      </p:sp>
    </p:spTree>
  </p:cSld>
  <p:transition spd="med">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8192" name=""/>
        <p:cNvGrpSpPr>
          <a:grpSpLocks/>
        </p:cNvGrpSpPr>
        <p:nvPr/>
      </p:nvGrpSpPr>
      <p:grpSpPr>
        <a:xfrm/>
      </p:grpSpPr>
      <p:sp>
        <p:nvSpPr>
          <p:cNvPr id="8194" name=""/>
          <p:cNvSpPr>
            <a:spLocks noGrp="1" noChangeAspect="0"/>
          </p:cNvSpPr>
          <p:nvPr>
            <p:ph type="obj" sz="full" idx="4294967295"/>
          </p:nvPr>
        </p:nvSpPr>
        <p:spPr>
          <a:xfrm rot="0">
            <a:off x="457200" y="357188"/>
            <a:ext cx="8229600" cy="6143625"/>
          </a:xfrm>
          <a:ln/>
        </p:spPr>
        <p:txBody>
          <a:bodyPr wrap="square" lIns="91440" rIns="91440" tIns="45720" bIns="45720" anchor="t" anchorCtr="false"/>
          <a:lstStyle/>
          <a:p>
            <a:pPr/>
          </a:p>
          <a:p>
            <a:pPr algn="just"/>
            <a:r>
              <a:rPr lang="en-US" altLang="en-US" sz="2400" dirty="0" b="1">
                <a:solidFill>
                  <a:srgbClr val="000000"/>
                </a:solidFill>
                <a:ea charset="-78" typeface="Nazanin"/>
              </a:rPr>
              <a:t>بتن خود تراکم نخست در سال 1986 توسط </a:t>
            </a:r>
            <a:r>
              <a:rPr lang="en-US" altLang="en-US" sz="2400" dirty="0" b="1">
                <a:solidFill>
                  <a:srgbClr val="000000"/>
                </a:solidFill>
                <a:ea charset="-78" typeface="Nazanin"/>
              </a:rPr>
              <a:t>H.Okamura</a:t>
            </a:r>
            <a:r>
              <a:rPr lang="en-US" altLang="en-US" sz="2400" dirty="0" b="1">
                <a:solidFill>
                  <a:srgbClr val="000000"/>
                </a:solidFill>
                <a:ea charset="-78" typeface="Nazanin"/>
              </a:rPr>
              <a:t> در ژاپن پيشنهاد گرديد و در سال 1988 اين نوع بتن در کارگاه ساخته شد و نتايج قابل قبولي را از نظر خواص فيزيکي و مکانيکي بتن ارائه داد. مقاله اي در مورد اين نوع بتن توسط </a:t>
            </a:r>
            <a:r>
              <a:rPr lang="en-US" altLang="en-US" sz="2400" dirty="0" b="1">
                <a:solidFill>
                  <a:srgbClr val="000000"/>
                </a:solidFill>
                <a:ea charset="-78" typeface="Nazanin"/>
              </a:rPr>
              <a:t>K.Ozawa</a:t>
            </a:r>
            <a:r>
              <a:rPr lang="en-US" altLang="en-US" sz="2400" dirty="0" b="1">
                <a:solidFill>
                  <a:srgbClr val="000000"/>
                </a:solidFill>
                <a:ea charset="-78" typeface="Nazanin"/>
              </a:rPr>
              <a:t> و همکارانش در سال 1989 منتشر گرديد.</a:t>
            </a:r>
          </a:p>
          <a:p>
            <a:pPr algn="just"/>
            <a:r>
              <a:rPr lang="en-US" altLang="en-US" sz="2400" dirty="0" b="1">
                <a:solidFill>
                  <a:srgbClr val="000000"/>
                </a:solidFill>
                <a:ea charset="-78" typeface="Nazanin"/>
              </a:rPr>
              <a:t>تعريف </a:t>
            </a:r>
            <a:r>
              <a:rPr lang="en-US" altLang="en-US" sz="2400" dirty="0" b="1">
                <a:solidFill>
                  <a:srgbClr val="000000"/>
                </a:solidFill>
                <a:ea charset="-78" typeface="Nazanin"/>
              </a:rPr>
              <a:t>P.Bartos </a:t>
            </a:r>
            <a:r>
              <a:rPr lang="en-US" altLang="en-US" sz="2400" dirty="0" b="1">
                <a:solidFill>
                  <a:srgbClr val="000000"/>
                </a:solidFill>
                <a:ea charset="-78" typeface="Nazanin"/>
              </a:rPr>
              <a:t> : بتن خود تراکم بتني است که تحت وزن خود جاري شده و بدون نياز به هر نوع لرزاندني به طور کامل قالب ها را پر کرده (حتي با وجود ميلگردهاي متراکم) و حالت همگن بودن خود را حفظ نمايد.</a:t>
            </a:r>
          </a:p>
          <a:p>
            <a:pPr algn="just"/>
            <a:r>
              <a:rPr lang="en-US" altLang="en-US" sz="2400" dirty="0" b="1">
                <a:solidFill>
                  <a:srgbClr val="000000"/>
                </a:solidFill>
                <a:ea charset="-78" typeface="Nazanin"/>
              </a:rPr>
              <a:t>تعريف </a:t>
            </a:r>
            <a:r>
              <a:rPr lang="en-US" altLang="en-US" sz="2400" dirty="0" b="1">
                <a:solidFill>
                  <a:srgbClr val="000000"/>
                </a:solidFill>
                <a:ea charset="-78" typeface="Nazanin"/>
              </a:rPr>
              <a:t>K.Ozawa </a:t>
            </a:r>
            <a:r>
              <a:rPr lang="en-US" altLang="en-US" sz="2400" dirty="0" b="1">
                <a:solidFill>
                  <a:srgbClr val="000000"/>
                </a:solidFill>
                <a:ea charset="-78" typeface="Nazanin"/>
              </a:rPr>
              <a:t> : بتن خود تراکم تازه بايد خواص زير را داشته باشد :</a:t>
            </a:r>
          </a:p>
          <a:p>
            <a:pPr algn="just"/>
            <a:r>
              <a:rPr lang="en-US" altLang="en-US" sz="2400" dirty="0" b="1">
                <a:solidFill>
                  <a:srgbClr val="000000"/>
                </a:solidFill>
                <a:ea charset="-78" typeface="Nazanin"/>
              </a:rPr>
              <a:t>الف- توانائي پر کنندگي : جاري شدن بتن خود تراکم در تمام فضاهاي قالب ها تحت وزن خود.</a:t>
            </a:r>
          </a:p>
          <a:p>
            <a:pPr algn="just"/>
            <a:r>
              <a:rPr lang="en-US" altLang="en-US" sz="2400" dirty="0" b="1">
                <a:solidFill>
                  <a:srgbClr val="000000"/>
                </a:solidFill>
                <a:ea charset="-78" typeface="Nazanin"/>
              </a:rPr>
              <a:t>ب- توانايي عبور : امکان عبور از فواصل تنگ ميلگردها و قالب ها تحت وزن خود.</a:t>
            </a:r>
          </a:p>
          <a:p>
            <a:pPr algn="just"/>
            <a:r>
              <a:rPr lang="en-US" altLang="en-US" sz="2400" dirty="0" b="1">
                <a:solidFill>
                  <a:srgbClr val="000000"/>
                </a:solidFill>
                <a:ea charset="-78" typeface="Nazanin"/>
              </a:rPr>
              <a:t>ج- مقاوم در مقابل جدا شدگي : بتن خود تراکم ضمن دارا بودن خواص (الف) و (ب) بايد شکل و ترکيب يکنواخت خود را در جريان حمل و بتن ريزي حفظ نمايد.</a:t>
            </a:r>
          </a:p>
          <a:p>
            <a:pPr algn="just"/>
          </a:p>
          <a:p>
            <a:pPr/>
          </a:p>
        </p:txBody>
      </p:sp>
    </p:spTree>
  </p:cSld>
  <p:transition spd="med">
    <p:push dir="u"/>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2" presetClass="entr" presetSubtype="4">
                                  <p:stCondLst>
                                    <p:cond delay="0"/>
                                  </p:stCondLst>
                                  <p:childTnLst>
                                    <p:set>
                                      <p:cBhvr>
                                        <p:cTn id="6" dur="1" fill="hold">
                                          <p:stCondLst>
                                            <p:cond delay="0"/>
                                          </p:stCondLst>
                                        </p:cTn>
                                        <p:tgtEl>
                                          <p:spTgt spid="8194">
                                            <p:txEl>
                                              <p:charRg st="1" end="258"/>
                                            </p:txEl>
                                          </p:spTgt>
                                        </p:tgtEl>
                                        <p:attrNameLst>
                                          <p:attrName>style.visibility</p:attrName>
                                        </p:attrNameLst>
                                      </p:cBhvr>
                                      <p:to>
                                        <p:strVal val="visible"/>
                                      </p:to>
                                    </p:set>
                                    <p:anim calcmode="lin" valueType="num">
                                      <p:cBhvr additive="base">
                                        <p:cTn id="7" dur="1000" fill="hold"/>
                                        <p:tgtEl>
                                          <p:spTgt spid="8194">
                                            <p:txEl>
                                              <p:charRg st="1" end="258"/>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8194">
                                            <p:txEl>
                                              <p:charRg st="1" end="258"/>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nodeType="afterEffect" fill="hold" presetID="2" presetClass="entr" presetSubtype="4">
                                  <p:stCondLst>
                                    <p:cond delay="0"/>
                                  </p:stCondLst>
                                  <p:childTnLst>
                                    <p:set>
                                      <p:cBhvr>
                                        <p:cTn id="11" dur="1" fill="hold">
                                          <p:stCondLst>
                                            <p:cond delay="0"/>
                                          </p:stCondLst>
                                        </p:cTn>
                                        <p:tgtEl>
                                          <p:spTgt spid="8194">
                                            <p:txEl>
                                              <p:charRg st="258" end="451"/>
                                            </p:txEl>
                                          </p:spTgt>
                                        </p:tgtEl>
                                        <p:attrNameLst>
                                          <p:attrName>style.visibility</p:attrName>
                                        </p:attrNameLst>
                                      </p:cBhvr>
                                      <p:to>
                                        <p:strVal val="visible"/>
                                      </p:to>
                                    </p:set>
                                    <p:anim calcmode="lin" valueType="num">
                                      <p:cBhvr additive="base">
                                        <p:cTn id="12" dur="1000" fill="hold"/>
                                        <p:tgtEl>
                                          <p:spTgt spid="8194">
                                            <p:txEl>
                                              <p:charRg st="258" end="45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8194">
                                            <p:txEl>
                                              <p:charRg st="258" end="45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nodeType="afterEffect" fill="hold" presetID="2" presetClass="entr" presetSubtype="4">
                                  <p:stCondLst>
                                    <p:cond delay="0"/>
                                  </p:stCondLst>
                                  <p:childTnLst>
                                    <p:set>
                                      <p:cBhvr>
                                        <p:cTn id="16" dur="1" fill="hold">
                                          <p:stCondLst>
                                            <p:cond delay="0"/>
                                          </p:stCondLst>
                                        </p:cTn>
                                        <p:tgtEl>
                                          <p:spTgt spid="8194">
                                            <p:txEl>
                                              <p:charRg st="451" end="517"/>
                                            </p:txEl>
                                          </p:spTgt>
                                        </p:tgtEl>
                                        <p:attrNameLst>
                                          <p:attrName>style.visibility</p:attrName>
                                        </p:attrNameLst>
                                      </p:cBhvr>
                                      <p:to>
                                        <p:strVal val="visible"/>
                                      </p:to>
                                    </p:set>
                                    <p:anim calcmode="lin" valueType="num">
                                      <p:cBhvr additive="base">
                                        <p:cTn id="17" dur="1000" fill="hold"/>
                                        <p:tgtEl>
                                          <p:spTgt spid="8194">
                                            <p:txEl>
                                              <p:charRg st="451" end="517"/>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8194">
                                            <p:txEl>
                                              <p:charRg st="451" end="517"/>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nodeType="afterEffect" fill="hold" presetID="2" presetClass="entr" presetSubtype="4">
                                  <p:stCondLst>
                                    <p:cond delay="0"/>
                                  </p:stCondLst>
                                  <p:childTnLst>
                                    <p:set>
                                      <p:cBhvr>
                                        <p:cTn id="21" dur="1" fill="hold">
                                          <p:stCondLst>
                                            <p:cond delay="0"/>
                                          </p:stCondLst>
                                        </p:cTn>
                                        <p:tgtEl>
                                          <p:spTgt spid="8194">
                                            <p:txEl>
                                              <p:charRg st="517" end="601"/>
                                            </p:txEl>
                                          </p:spTgt>
                                        </p:tgtEl>
                                        <p:attrNameLst>
                                          <p:attrName>style.visibility</p:attrName>
                                        </p:attrNameLst>
                                      </p:cBhvr>
                                      <p:to>
                                        <p:strVal val="visible"/>
                                      </p:to>
                                    </p:set>
                                    <p:anim calcmode="lin" valueType="num">
                                      <p:cBhvr additive="base">
                                        <p:cTn id="22" dur="1000" fill="hold"/>
                                        <p:tgtEl>
                                          <p:spTgt spid="8194">
                                            <p:txEl>
                                              <p:charRg st="517" end="601"/>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8194">
                                            <p:txEl>
                                              <p:charRg st="517" end="601"/>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nodeType="afterEffect" fill="hold" presetID="2" presetClass="entr" presetSubtype="4">
                                  <p:stCondLst>
                                    <p:cond delay="0"/>
                                  </p:stCondLst>
                                  <p:childTnLst>
                                    <p:set>
                                      <p:cBhvr>
                                        <p:cTn id="26" dur="1" fill="hold">
                                          <p:stCondLst>
                                            <p:cond delay="0"/>
                                          </p:stCondLst>
                                        </p:cTn>
                                        <p:tgtEl>
                                          <p:spTgt spid="8194">
                                            <p:txEl>
                                              <p:charRg st="601" end="675"/>
                                            </p:txEl>
                                          </p:spTgt>
                                        </p:tgtEl>
                                        <p:attrNameLst>
                                          <p:attrName>style.visibility</p:attrName>
                                        </p:attrNameLst>
                                      </p:cBhvr>
                                      <p:to>
                                        <p:strVal val="visible"/>
                                      </p:to>
                                    </p:set>
                                    <p:anim calcmode="lin" valueType="num">
                                      <p:cBhvr additive="base">
                                        <p:cTn id="27" dur="1000" fill="hold"/>
                                        <p:tgtEl>
                                          <p:spTgt spid="8194">
                                            <p:txEl>
                                              <p:charRg st="601" end="67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8194">
                                            <p:txEl>
                                              <p:charRg st="601" end="67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nodeType="afterEffect" fill="hold" presetID="2" presetClass="entr" presetSubtype="4">
                                  <p:stCondLst>
                                    <p:cond delay="0"/>
                                  </p:stCondLst>
                                  <p:childTnLst>
                                    <p:set>
                                      <p:cBhvr>
                                        <p:cTn id="31" dur="1" fill="hold">
                                          <p:stCondLst>
                                            <p:cond delay="0"/>
                                          </p:stCondLst>
                                        </p:cTn>
                                        <p:tgtEl>
                                          <p:spTgt spid="8194">
                                            <p:txEl>
                                              <p:charRg st="675" end="816"/>
                                            </p:txEl>
                                          </p:spTgt>
                                        </p:tgtEl>
                                        <p:attrNameLst>
                                          <p:attrName>style.visibility</p:attrName>
                                        </p:attrNameLst>
                                      </p:cBhvr>
                                      <p:to>
                                        <p:strVal val="visible"/>
                                      </p:to>
                                    </p:set>
                                    <p:anim calcmode="lin" valueType="num">
                                      <p:cBhvr additive="base">
                                        <p:cTn id="32" dur="1000" fill="hold"/>
                                        <p:tgtEl>
                                          <p:spTgt spid="8194">
                                            <p:txEl>
                                              <p:charRg st="675" end="816"/>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8194">
                                            <p:txEl>
                                              <p:charRg st="675" end="8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9216" name=""/>
        <p:cNvGrpSpPr>
          <a:grpSpLocks/>
        </p:cNvGrpSpPr>
        <p:nvPr/>
      </p:nvGrpSpPr>
      <p:grpSpPr>
        <a:xfrm/>
      </p:grpSpPr>
      <p:sp>
        <p:nvSpPr>
          <p:cNvPr id="9218" name=""/>
          <p:cNvSpPr>
            <a:spLocks noGrp="1" noChangeAspect="0"/>
          </p:cNvSpPr>
          <p:nvPr>
            <p:ph type="obj" sz="full" idx="4294967295"/>
          </p:nvPr>
        </p:nvSpPr>
        <p:spPr>
          <a:xfrm rot="0">
            <a:off x="428625" y="500063"/>
            <a:ext cx="8229601" cy="1500187"/>
          </a:xfrm>
          <a:ln/>
        </p:spPr>
        <p:txBody>
          <a:bodyPr wrap="square" lIns="91440" rIns="91440" tIns="45720" bIns="45720" anchor="t" anchorCtr="false"/>
          <a:lstStyle/>
          <a:p>
            <a:pPr/>
          </a:p>
          <a:p>
            <a:pPr/>
            <a:r>
              <a:rPr lang="en-US" altLang="en-US" sz="2400" dirty="0">
                <a:solidFill>
                  <a:srgbClr val="000000"/>
                </a:solidFill>
                <a:ea charset="-78" typeface="Nazanin"/>
              </a:rPr>
              <a:t>K.Ozawa</a:t>
            </a:r>
            <a:r>
              <a:rPr lang="en-US" altLang="en-US" sz="2400" dirty="0">
                <a:solidFill>
                  <a:srgbClr val="000000"/>
                </a:solidFill>
                <a:ea charset="-78" typeface="Nazanin"/>
              </a:rPr>
              <a:t> : مدل پيشنهادي شکل (1) را براي سيستم ساخت منطقي بتن خود تراکم ارائه مي دهد </a:t>
            </a:r>
          </a:p>
          <a:p>
            <a:pPr/>
          </a:p>
        </p:txBody>
      </p:sp>
      <p:pic>
        <p:nvPicPr>
          <p:cNvPr id="9219" name=""/>
          <p:cNvPicPr>
            <a:picLocks noChangeAspect="1"/>
          </p:cNvPicPr>
          <p:nvPr/>
        </p:nvPicPr>
        <p:blipFill>
          <a:blip r:embed="rID4">
            <a:extLst/>
          </a:blip>
          <a:srcRect/>
          <a:stretch>
            <a:fillRect/>
          </a:stretch>
        </p:blipFill>
        <p:spPr>
          <a:xfrm>
            <a:off x="1411288" y="1990725"/>
            <a:ext cx="6232525" cy="4438650"/>
          </a:xfrm>
          <a:prstGeom prst="rect">
            <a:avLst/>
          </a:prstGeom>
          <a:noFill/>
          <a:ln>
            <a:noFill/>
          </a:ln>
        </p:spPr>
      </p:pic>
    </p:spTree>
  </p:cSld>
  <p:transition spd="med">
    <p:push dir="u"/>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3" presetClass="entr" presetSubtype="10">
                                  <p:stCondLst>
                                    <p:cond delay="0"/>
                                  </p:stCondLst>
                                  <p:childTnLst>
                                    <p:set>
                                      <p:cBhvr>
                                        <p:cTn id="6" dur="1" fill="hold">
                                          <p:stCondLst>
                                            <p:cond delay="0"/>
                                          </p:stCondLst>
                                        </p:cTn>
                                        <p:tgtEl>
                                          <p:spTgt spid="9218">
                                            <p:txEl>
                                              <p:charRg st="1" end="85"/>
                                            </p:txEl>
                                          </p:spTgt>
                                        </p:tgtEl>
                                        <p:attrNameLst>
                                          <p:attrName>style.visibility</p:attrName>
                                        </p:attrNameLst>
                                      </p:cBhvr>
                                      <p:to>
                                        <p:strVal val="visible"/>
                                      </p:to>
                                    </p:set>
                                    <p:animEffect transition="in" filter="blinds(horizontal)">
                                      <p:cBhvr>
                                        <p:cTn id="7" dur="500"/>
                                        <p:tgtEl>
                                          <p:spTgt spid="9218">
                                            <p:txEl>
                                              <p:charRg st="1" end="85"/>
                                            </p:txEl>
                                          </p:spTgt>
                                        </p:tgtEl>
                                      </p:cBhvr>
                                    </p:animEffect>
                                  </p:childTnLst>
                                </p:cTn>
                              </p:par>
                            </p:childTnLst>
                          </p:cTn>
                        </p:par>
                        <p:par>
                          <p:cTn id="8" fill="hold">
                            <p:stCondLst>
                              <p:cond delay="500"/>
                            </p:stCondLst>
                            <p:childTnLst>
                              <p:par>
                                <p:cTn id="9" nodeType="afterEffect" fill="hold" presetID="5" presetClass="entr" presetSubtype="10">
                                  <p:stCondLst>
                                    <p:cond delay="0"/>
                                  </p:stCondLst>
                                  <p:childTnLst>
                                    <p:set>
                                      <p:cBhvr>
                                        <p:cTn id="10" dur="1" fill="hold">
                                          <p:stCondLst>
                                            <p:cond delay="0"/>
                                          </p:stCondLst>
                                        </p:cTn>
                                        <p:tgtEl>
                                          <p:spTgt spid="9219"/>
                                        </p:tgtEl>
                                        <p:attrNameLst>
                                          <p:attrName>style.visibility</p:attrName>
                                        </p:attrNameLst>
                                      </p:cBhvr>
                                      <p:to>
                                        <p:strVal val="visible"/>
                                      </p:to>
                                    </p:set>
                                    <p:animEffect transition="in" filter="checkerboard(across)">
                                      <p:cBhvr>
                                        <p:cTn id="11" dur="2000"/>
                                        <p:tgtEl>
                                          <p:spTgt spid="92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0240" name=""/>
        <p:cNvGrpSpPr>
          <a:grpSpLocks/>
        </p:cNvGrpSpPr>
        <p:nvPr/>
      </p:nvGrpSpPr>
      <p:grpSpPr>
        <a:xfrm/>
      </p:grpSpPr>
      <p:sp>
        <p:nvSpPr>
          <p:cNvPr id="10242" name=""/>
          <p:cNvSpPr>
            <a:spLocks noGrp="1" noChangeAspect="0"/>
          </p:cNvSpPr>
          <p:nvPr>
            <p:ph type="obj" sz="full" idx="4294967295"/>
          </p:nvPr>
        </p:nvSpPr>
        <p:spPr>
          <a:xfrm rot="0">
            <a:off x="428625" y="500063"/>
            <a:ext cx="8229601" cy="1500187"/>
          </a:xfrm>
          <a:ln/>
        </p:spPr>
        <p:txBody>
          <a:bodyPr wrap="square" lIns="91440" rIns="91440" tIns="45720" bIns="45720" anchor="t" anchorCtr="false"/>
          <a:lstStyle/>
          <a:p>
            <a:pPr/>
          </a:p>
          <a:p>
            <a:pPr/>
            <a:r>
              <a:rPr lang="en-US" altLang="en-US" sz="2400" dirty="0">
                <a:solidFill>
                  <a:srgbClr val="000000"/>
                </a:solidFill>
                <a:ea charset="-78" typeface="Nazanin"/>
              </a:rPr>
              <a:t>K.Ozawa</a:t>
            </a:r>
            <a:r>
              <a:rPr lang="en-US" altLang="en-US" sz="2400" dirty="0">
                <a:solidFill>
                  <a:srgbClr val="000000"/>
                </a:solidFill>
                <a:ea charset="-78" typeface="Nazanin"/>
              </a:rPr>
              <a:t> : مدل پيشنهادي شکل (1) را براي سيستم ساخت منطقي بتن خود تراکم ارائه مي دهد </a:t>
            </a:r>
          </a:p>
          <a:p>
            <a:pPr/>
          </a:p>
        </p:txBody>
      </p:sp>
      <p:pic>
        <p:nvPicPr>
          <p:cNvPr id="10243" name=""/>
          <p:cNvPicPr>
            <a:picLocks noChangeAspect="1"/>
          </p:cNvPicPr>
          <p:nvPr/>
        </p:nvPicPr>
        <p:blipFill>
          <a:blip r:embed="rID4">
            <a:extLst/>
          </a:blip>
          <a:srcRect/>
          <a:stretch>
            <a:fillRect/>
          </a:stretch>
        </p:blipFill>
        <p:spPr>
          <a:xfrm>
            <a:off x="1411288" y="1990725"/>
            <a:ext cx="6232525" cy="4438650"/>
          </a:xfrm>
          <a:prstGeom prst="rect">
            <a:avLst/>
          </a:prstGeom>
          <a:noFill/>
          <a:ln>
            <a:noFill/>
          </a:ln>
        </p:spPr>
      </p:pic>
    </p:spTree>
  </p:cSld>
  <p:transition spd="med">
    <p:push dir="u"/>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3" presetClass="entr" presetSubtype="10">
                                  <p:stCondLst>
                                    <p:cond delay="0"/>
                                  </p:stCondLst>
                                  <p:childTnLst>
                                    <p:set>
                                      <p:cBhvr>
                                        <p:cTn id="6" dur="1" fill="hold">
                                          <p:stCondLst>
                                            <p:cond delay="0"/>
                                          </p:stCondLst>
                                        </p:cTn>
                                        <p:tgtEl>
                                          <p:spTgt spid="10242">
                                            <p:txEl>
                                              <p:charRg st="1" end="85"/>
                                            </p:txEl>
                                          </p:spTgt>
                                        </p:tgtEl>
                                        <p:attrNameLst>
                                          <p:attrName>style.visibility</p:attrName>
                                        </p:attrNameLst>
                                      </p:cBhvr>
                                      <p:to>
                                        <p:strVal val="visible"/>
                                      </p:to>
                                    </p:set>
                                    <p:animEffect transition="in" filter="blinds(horizontal)">
                                      <p:cBhvr>
                                        <p:cTn id="7" dur="500"/>
                                        <p:tgtEl>
                                          <p:spTgt spid="10242">
                                            <p:txEl>
                                              <p:charRg st="1" end="85"/>
                                            </p:txEl>
                                          </p:spTgt>
                                        </p:tgtEl>
                                      </p:cBhvr>
                                    </p:animEffect>
                                  </p:childTnLst>
                                </p:cTn>
                              </p:par>
                            </p:childTnLst>
                          </p:cTn>
                        </p:par>
                        <p:par>
                          <p:cTn id="8" fill="hold">
                            <p:stCondLst>
                              <p:cond delay="500"/>
                            </p:stCondLst>
                            <p:childTnLst>
                              <p:par>
                                <p:cTn id="9" nodeType="afterEffect" fill="hold" presetID="5" presetClass="entr" presetSubtype="10">
                                  <p:stCondLst>
                                    <p:cond delay="0"/>
                                  </p:stCondLst>
                                  <p:childTnLst>
                                    <p:set>
                                      <p:cBhvr>
                                        <p:cTn id="10" dur="1" fill="hold">
                                          <p:stCondLst>
                                            <p:cond delay="0"/>
                                          </p:stCondLst>
                                        </p:cTn>
                                        <p:tgtEl>
                                          <p:spTgt spid="10243"/>
                                        </p:tgtEl>
                                        <p:attrNameLst>
                                          <p:attrName>style.visibility</p:attrName>
                                        </p:attrNameLst>
                                      </p:cBhvr>
                                      <p:to>
                                        <p:strVal val="visible"/>
                                      </p:to>
                                    </p:set>
                                    <p:animEffect transition="in" filter="checkerboard(across)">
                                      <p:cBhvr>
                                        <p:cTn id="11" dur="2000"/>
                                        <p:tgtEl>
                                          <p:spTgt spid="102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p:cSld>
    <p:spTree>
      <p:nvGrpSpPr>
        <p:cNvPr id="11264" name=""/>
        <p:cNvGrpSpPr>
          <a:grpSpLocks/>
        </p:cNvGrpSpPr>
        <p:nvPr/>
      </p:nvGrpSpPr>
      <p:grpSpPr>
        <a:xfrm/>
      </p:grpSpPr>
      <p:sp>
        <p:nvSpPr>
          <p:cNvPr id="11266" name=""/>
          <p:cNvSpPr>
            <a:spLocks noGrp="1" noChangeAspect="0"/>
          </p:cNvSpPr>
          <p:nvPr>
            <p:ph type="obj" sz="full" idx="4294967295"/>
          </p:nvPr>
        </p:nvSpPr>
        <p:spPr>
          <a:xfrm rot="0">
            <a:off x="428625" y="500063"/>
            <a:ext cx="8229601" cy="4500562"/>
          </a:xfrm>
          <a:ln/>
        </p:spPr>
        <p:txBody>
          <a:bodyPr wrap="square" lIns="91440" rIns="91440" tIns="45720" bIns="45720" anchor="t" anchorCtr="false"/>
          <a:lstStyle/>
          <a:p>
            <a:pPr/>
          </a:p>
          <a:p>
            <a:pPr/>
          </a:p>
          <a:p>
            <a:pPr/>
          </a:p>
          <a:p>
            <a:pPr algn="just"/>
            <a:r>
              <a:rPr lang="en-US" altLang="en-US" sz="2400" dirty="0">
                <a:solidFill>
                  <a:srgbClr val="000000"/>
                </a:solidFill>
                <a:ea charset="-78" typeface="Nazanin"/>
              </a:rPr>
              <a:t>H.Okamura</a:t>
            </a:r>
            <a:r>
              <a:rPr lang="en-US" altLang="en-US" sz="2400" dirty="0">
                <a:solidFill>
                  <a:srgbClr val="000000"/>
                </a:solidFill>
                <a:ea charset="-78" typeface="Nazanin"/>
              </a:rPr>
              <a:t> : خاصيت ويژه خود تراکمي اين نوع بتن را به مشخصات مصالح و نسبت اختلاط وابسته مي داند و در تحقيقات خود در سال 1986 با ثابت نگه داشتن مقدار سنگدانه هاي درشت در حد 50 درصد حجم مواد جامد و سنگدانه هاي ريز در حد 40 درصد حجم ملات و با تنظيم نسبت آب به سيمان و با افزودن مقداري فوق روان ساز توانست به خاصيت خود تراکمي بتن دست يابد.</a:t>
            </a:r>
          </a:p>
        </p:txBody>
      </p:sp>
    </p:spTree>
  </p:cSld>
  <p:transition spd="med">
    <p:push dir="u"/>
  </p:transition>
  <p:timing>
    <p:tnLst>
      <p:par>
        <p:cTn id="1" dur="indefinite" restart="never" nodeType="tmRoot"/>
      </p:par>
    </p:tnLst>
  </p:timing>
</p:sld>
</file>

<file path=ppt/theme/theme12.xml><?xml version="1.0" encoding="utf-8"?>
<a:theme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a:themeElements>
    <a:clrScheme name="">
      <a:dk1>
        <a:srgbClr val="000000"/>
      </a:dk1>
      <a:lt1>
        <a:srgbClr val="ffffff"/>
      </a:lt1>
      <a:dk2>
        <a:srgbClr val="1f497d"/>
      </a:dk2>
      <a:lt2>
        <a:srgbClr val="eeece1"/>
      </a:lt2>
      <a:accent1>
        <a:srgbClr val="4f81bd"/>
      </a:accent1>
      <a:accent2>
        <a:srgbClr val="c0504d"/>
      </a:accent2>
      <a:accent3>
        <a:srgbClr val="000000"/>
      </a:accent3>
      <a:accent4>
        <a:srgbClr val="000000"/>
      </a:accent4>
      <a:accent5>
        <a:srgbClr val="000000"/>
      </a:accent5>
      <a:accent6>
        <a:srgbClr val="000000"/>
      </a:accent6>
      <a:hlink>
        <a:srgbClr val="0000ff"/>
      </a:hlink>
      <a:folHlink>
        <a:srgbClr val="800080"/>
      </a:folHlink>
    </a:clrScheme>
    <a:fontScheme name="Office">
      <a:majorFont>
        <a:latin typeface="Calibri"/>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font typeface="Sylfaen" script="Geor"/>
      </a:majorFont>
      <a:minorFont>
        <a:latin typeface="Calibri"/>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font typeface="Sylfaen" script="Geor"/>
      </a:minorFont>
    </a:fontScheme>
    <a:fmtScheme name="Office">
      <a:fillStyleLst>
        <a:solidFill>
          <a:schemeClr val="phClr"/>
        </a:soli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fillStyleLst>
      <a:lnStyleLst>
        <a:ln w="9259"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dist="23000" dir="5400000" rotWithShape="0" blurRad="40000">
              <a:schemeClr val="phClr">
                <a:alpha val="38000"/>
              </a:schemeClr>
            </a:outerShdw>
          </a:effectLst>
        </a:effectStyle>
        <a:effectStyle>
          <a:effectLst>
            <a:outerShdw dist="23000" dir="5400000" rotWithShape="0" blurRad="40000">
              <a:schemeClr val="phClr">
                <a:alpha val="35000"/>
              </a:schemeClr>
            </a:outerShdw>
          </a:effectLst>
        </a:effectStyle>
        <a:effectStyle>
          <a:effectLst>
            <a:outerShdw dist="23000" dir="5400000" rotWithShape="0" blurRad="40000">
              <a:schemeClr val="phClr">
                <a:alpha val="35000"/>
              </a:schemeClr>
            </a:outerShdw>
          </a:effectLst>
        </a:effectStyle>
      </a:effectStyleLst>
      <a:bgFillStyleLst>
        <a:solidFill>
          <a:schemeClr val="phClr"/>
        </a:solidFill>
        <a:gradFill rotWithShape="1">
          <a:gsLst>
            <a:gs pos="0">
              <a:schemeClr val="phClr"/>
            </a:gs>
            <a:gs pos="35000">
              <a:schemeClr val="phClr"/>
            </a:gs>
            <a:gs pos="100000">
              <a:schemeClr val="phClr"/>
            </a:gs>
          </a:gsLst>
        </a:gradFill>
        <a:gradFill rotWithShape="1">
          <a:gsLst>
            <a:gs pos="0">
              <a:schemeClr val="phClr"/>
            </a:gs>
            <a:gs pos="35000">
              <a:schemeClr val="phClr"/>
            </a:gs>
            <a:gs pos="100000">
              <a:schemeClr val="phClr"/>
            </a:gs>
          </a:gsLst>
        </a:gradFill>
      </a:bgFillStyleLst>
    </a:fmtScheme>
  </a:themeElements>
</a:theme>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2016-05-28T04:09:56Z</dcterms:created>
  <dc:creator>Generated by Kingsoft Office</dc:creator>
</coreProperties>
</file>