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50" r:id="rId1"/>
  </p:sldMasterIdLst>
  <p:notesMasterIdLst>
    <p:notesMasterId r:id="rId25"/>
  </p:notesMasterIdLst>
  <p:sldIdLst>
    <p:sldId id="256" r:id="rId2"/>
    <p:sldId id="257" r:id="rId3"/>
    <p:sldId id="260" r:id="rId4"/>
    <p:sldId id="259" r:id="rId5"/>
    <p:sldId id="261" r:id="rId6"/>
    <p:sldId id="262" r:id="rId7"/>
    <p:sldId id="265" r:id="rId8"/>
    <p:sldId id="281" r:id="rId9"/>
    <p:sldId id="278" r:id="rId10"/>
    <p:sldId id="280" r:id="rId11"/>
    <p:sldId id="279" r:id="rId12"/>
    <p:sldId id="284" r:id="rId13"/>
    <p:sldId id="285" r:id="rId14"/>
    <p:sldId id="286" r:id="rId15"/>
    <p:sldId id="287" r:id="rId16"/>
    <p:sldId id="288" r:id="rId17"/>
    <p:sldId id="289" r:id="rId18"/>
    <p:sldId id="290" r:id="rId19"/>
    <p:sldId id="291" r:id="rId20"/>
    <p:sldId id="292" r:id="rId21"/>
    <p:sldId id="293" r:id="rId22"/>
    <p:sldId id="294" r:id="rId23"/>
    <p:sldId id="295" r:id="rId24"/>
  </p:sldIdLst>
  <p:sldSz cx="25203150" cy="18002250"/>
  <p:notesSz cx="9144000" cy="6858000"/>
  <p:defaultTextStyle>
    <a:lvl1pPr marL="0" algn="l" rtl="0" latinLnBrk="0">
      <a:defRPr sz="3200" kern="1200">
        <a:solidFill>
          <a:schemeClr val="tx1"/>
        </a:solidFill>
        <a:latin typeface="+mn-lt"/>
        <a:ea typeface="+mn-ea"/>
        <a:cs typeface="+mn-cs"/>
      </a:defRPr>
    </a:lvl1pPr>
    <a:lvl2pPr marL="822960" algn="l" rtl="0" latinLnBrk="0">
      <a:defRPr sz="3200" kern="1200">
        <a:solidFill>
          <a:schemeClr val="tx1"/>
        </a:solidFill>
        <a:latin typeface="+mn-lt"/>
        <a:ea typeface="+mn-ea"/>
        <a:cs typeface="+mn-cs"/>
      </a:defRPr>
    </a:lvl2pPr>
    <a:lvl3pPr marL="1645920" algn="l" rtl="0" latinLnBrk="0">
      <a:defRPr sz="3200" kern="1200">
        <a:solidFill>
          <a:schemeClr val="tx1"/>
        </a:solidFill>
        <a:latin typeface="+mn-lt"/>
        <a:ea typeface="+mn-ea"/>
        <a:cs typeface="+mn-cs"/>
      </a:defRPr>
    </a:lvl3pPr>
    <a:lvl4pPr marL="2468880" algn="l" rtl="0" latinLnBrk="0">
      <a:defRPr sz="3200" kern="1200">
        <a:solidFill>
          <a:schemeClr val="tx1"/>
        </a:solidFill>
        <a:latin typeface="+mn-lt"/>
        <a:ea typeface="+mn-ea"/>
        <a:cs typeface="+mn-cs"/>
      </a:defRPr>
    </a:lvl4pPr>
    <a:lvl5pPr marL="3291840" algn="l" rtl="0" latinLnBrk="0">
      <a:defRPr sz="3200" kern="1200">
        <a:solidFill>
          <a:schemeClr val="tx1"/>
        </a:solidFill>
        <a:latin typeface="+mn-lt"/>
        <a:ea typeface="+mn-ea"/>
        <a:cs typeface="+mn-cs"/>
      </a:defRPr>
    </a:lvl5pPr>
    <a:lvl6pPr marL="4114800" algn="l" rtl="0" latinLnBrk="0">
      <a:defRPr sz="3200" kern="1200">
        <a:solidFill>
          <a:schemeClr val="tx1"/>
        </a:solidFill>
        <a:latin typeface="+mn-lt"/>
        <a:ea typeface="+mn-ea"/>
        <a:cs typeface="+mn-cs"/>
      </a:defRPr>
    </a:lvl6pPr>
    <a:lvl7pPr marL="4937760" algn="l" rtl="0" latinLnBrk="0">
      <a:defRPr sz="3200" kern="1200">
        <a:solidFill>
          <a:schemeClr val="tx1"/>
        </a:solidFill>
        <a:latin typeface="+mn-lt"/>
        <a:ea typeface="+mn-ea"/>
        <a:cs typeface="+mn-cs"/>
      </a:defRPr>
    </a:lvl7pPr>
    <a:lvl8pPr marL="5760720" algn="l" rtl="0" latinLnBrk="0">
      <a:defRPr sz="3200" kern="1200">
        <a:solidFill>
          <a:schemeClr val="tx1"/>
        </a:solidFill>
        <a:latin typeface="+mn-lt"/>
        <a:ea typeface="+mn-ea"/>
        <a:cs typeface="+mn-cs"/>
      </a:defRPr>
    </a:lvl8pPr>
    <a:lvl9pPr marL="6583680" algn="l" rtl="0" latinLnBrk="0">
      <a:defRPr sz="3200" kern="1200">
        <a:solidFill>
          <a:schemeClr val="tx1"/>
        </a:solidFill>
        <a:latin typeface="+mn-lt"/>
        <a:ea typeface="+mn-ea"/>
        <a:cs typeface="+mn-cs"/>
      </a:defRPr>
    </a:lvl9pPr>
    <a:extLst/>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seCell>
      <a:tcStyle>
        <a:tcBdr/>
      </a:tcStyle>
    </a:seCell>
    <a:swCell>
      <a:tcStyle>
        <a:tcBdr/>
      </a:tcStyle>
    </a:swCell>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neCell>
      <a:tcStyle>
        <a:tcBdr/>
      </a:tcStyle>
    </a:neCell>
    <a:nwCell>
      <a:tcStyle>
        <a:tcBdr/>
      </a:tcStyle>
    </a:nw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seCell>
      <a:tcStyle>
        <a:tcBdr/>
      </a:tcStyle>
    </a:seCell>
    <a:swCell>
      <a:tcStyle>
        <a:tcBdr/>
      </a:tcStyle>
    </a:swCell>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neCell>
      <a:tcStyle>
        <a:tcBdr/>
      </a:tcStyle>
    </a:neCell>
    <a:nwCell>
      <a:tcStyle>
        <a:tcBdr/>
      </a:tcStyle>
    </a:nw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2H>
      <a:tcStyle>
        <a:tcBdr/>
      </a:tcStyle>
    </a:band2H>
    <a:band1V>
      <a:tcStyle>
        <a:tcBdr/>
        <a:fill>
          <a:solidFill>
            <a:schemeClr val="lt1">
              <a:alpha val="20000"/>
            </a:schemeClr>
          </a:solidFill>
        </a:fill>
      </a:tcStyle>
    </a:band1V>
    <a:band2V>
      <a:tcStyle>
        <a:tcBdr/>
      </a:tcStyle>
    </a:band2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nwCell>
      <a:tcStyle>
        <a:tcBdr/>
      </a:tcStyle>
    </a:nw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2H>
      <a:tcStyle>
        <a:tcBdr/>
      </a:tcStyle>
    </a:band2H>
    <a:band1V>
      <a:tcStyle>
        <a:tcBdr/>
        <a:fill>
          <a:solidFill>
            <a:schemeClr val="lt1">
              <a:alpha val="20000"/>
            </a:schemeClr>
          </a:solidFill>
        </a:fill>
      </a:tcStyle>
    </a:band1V>
    <a:band2V>
      <a:tcStyle>
        <a:tcBdr/>
      </a:tcStyle>
    </a:band2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nwCell>
      <a:tcStyle>
        <a:tcBdr/>
      </a:tcStyle>
    </a:nwCell>
  </a:tblStyle>
  <a:tblStyle styleId="{5C22544A-7EE6-4342-B048-85BDC9FD1C3A}" styleName="Medium Style 2 - Accent 1">
    <a:wholeTbl>
      <a:tcTxStyle>
        <a:fontRef idx="minor">
          <a:scrgbClr r="0" g="0" b="0"/>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fontRef idx="minor">
          <a:scrgbClr r="0" g="0" b="0"/>
        </a:fontRef>
        <a:schemeClr val="lt1"/>
      </a:tcTxStyle>
      <a:tcStyle>
        <a:tcBdr>
          <a:top>
            <a:ln w="38100" cmpd="sng">
              <a:solidFill>
                <a:schemeClr val="lt1"/>
              </a:solidFill>
            </a:ln>
          </a:top>
        </a:tcBdr>
        <a:fill>
          <a:solidFill>
            <a:schemeClr val="accent1"/>
          </a:solidFill>
        </a:fill>
      </a:tcStyle>
    </a:lastRow>
    <a:seCell>
      <a:tcStyle>
        <a:tcBdr/>
      </a:tcStyle>
    </a:seCell>
    <a:swCell>
      <a:tcStyle>
        <a:tcBdr/>
      </a:tcStyle>
    </a:swCell>
    <a:firstRow>
      <a:tcTxStyle b="on">
        <a:fontRef idx="minor">
          <a:scrgbClr r="0" g="0" b="0"/>
        </a:fontRef>
        <a:schemeClr val="lt1"/>
      </a:tcTxStyle>
      <a:tcStyle>
        <a:tcBdr>
          <a:bottom>
            <a:ln w="38100" cmpd="sng">
              <a:solidFill>
                <a:schemeClr val="lt1"/>
              </a:solidFill>
            </a:ln>
          </a:bottom>
        </a:tcBdr>
        <a:fill>
          <a:solidFill>
            <a:schemeClr val="accent1"/>
          </a:solidFill>
        </a:fill>
      </a:tcStyle>
    </a:firstRow>
    <a:neCell>
      <a:tcStyle>
        <a:tcBdr/>
      </a:tcStyle>
    </a:neCell>
    <a:nwCell>
      <a:tcStyle>
        <a:tcBdr/>
      </a:tcStyle>
    </a:nw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2H>
      <a:tcStyle>
        <a:tcBdr/>
      </a:tcStyle>
    </a:band2H>
    <a:band1V>
      <a:tcStyle>
        <a:tcBdr/>
        <a:fill>
          <a:solidFill>
            <a:schemeClr val="lt1">
              <a:alpha val="20000"/>
            </a:schemeClr>
          </a:solidFill>
        </a:fill>
      </a:tcStyle>
    </a:band1V>
    <a:band2V>
      <a:tcStyle>
        <a:tcBdr/>
      </a:tcStyle>
    </a:band2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nwCell>
      <a:tcStyle>
        <a:tcBdr/>
      </a:tcStyle>
    </a:nw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seCell>
      <a:tcStyle>
        <a:tcBdr/>
      </a:tcStyle>
    </a:seCell>
    <a:swCell>
      <a:tcStyle>
        <a:tcBdr/>
      </a:tcStyle>
    </a:swCell>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neCell>
      <a:tcStyle>
        <a:tcBdr/>
      </a:tcStyle>
    </a:neCell>
    <a:nwCell>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28" d="100"/>
          <a:sy n="28" d="100"/>
        </p:scale>
        <p:origin x="-1146" y="-72"/>
      </p:cViewPr>
      <p:guideLst>
        <p:guide orient="horz" pos="5670"/>
        <p:guide pos="7938"/>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rtlCol="0"/>
          <a:lstStyle>
            <a:lvl1pPr algn="l">
              <a:defRPr sz="1200"/>
            </a:lvl1pPr>
            <a:extLst/>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rtlCol="0"/>
          <a:lstStyle>
            <a:lvl1pPr algn="r">
              <a:defRPr sz="1200"/>
            </a:lvl1pPr>
            <a:extLst/>
          </a:lstStyle>
          <a:p>
            <a:fld id="{C238408C-6839-46EE-8131-EDA75C487F2E}" type="datetimeFigureOut">
              <a:rPr lang="en-US" smtClean="0"/>
              <a:pPr/>
              <a:t>4/22/2014</a:t>
            </a:fld>
            <a:endParaRPr lang="en-US"/>
          </a:p>
        </p:txBody>
      </p:sp>
      <p:sp>
        <p:nvSpPr>
          <p:cNvPr id="4" name="Slide Image Placeholder 3"/>
          <p:cNvSpPr>
            <a:spLocks noGrp="1" noRot="1" noChangeAspect="1"/>
          </p:cNvSpPr>
          <p:nvPr>
            <p:ph type="sldImg" idx="2"/>
          </p:nvPr>
        </p:nvSpPr>
        <p:spPr>
          <a:xfrm>
            <a:off x="2771775" y="514350"/>
            <a:ext cx="3600450" cy="2571750"/>
          </a:xfrm>
          <a:prstGeom prst="rect">
            <a:avLst/>
          </a:prstGeom>
          <a:noFill/>
          <a:ln w="12700">
            <a:solidFill>
              <a:prstClr val="black"/>
            </a:solidFill>
          </a:ln>
        </p:spPr>
        <p:txBody>
          <a:bodyPr vert="horz" rtlCol="0" anchor="ctr"/>
          <a:lstStyle>
            <a:extLst/>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rtlCol="0">
            <a:normAutofit/>
          </a:bodyPr>
          <a:lstStyle>
            <a:extLst/>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rtlCol="0" anchor="b"/>
          <a:lstStyle>
            <a:lvl1pPr algn="l">
              <a:defRPr sz="1200"/>
            </a:lvl1pPr>
            <a:extLst/>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rtlCol="0" anchor="b"/>
          <a:lstStyle>
            <a:lvl1pPr algn="r">
              <a:defRPr sz="1200"/>
            </a:lvl1pPr>
            <a:extLst/>
          </a:lstStyle>
          <a:p>
            <a:fld id="{87D77045-401A-4D5E-BFE3-54C21A8A6634}" type="slidenum">
              <a:rPr lang="en-US" smtClean="0"/>
              <a:pPr/>
              <a:t>‹#›</a:t>
            </a:fld>
            <a:endParaRPr lang="en-US"/>
          </a:p>
        </p:txBody>
      </p:sp>
    </p:spTree>
    <p:extLst>
      <p:ext uri="{BB962C8B-B14F-4D97-AF65-F5344CB8AC3E}">
        <p14:creationId xmlns:p14="http://schemas.microsoft.com/office/powerpoint/2010/main" val="51715599"/>
      </p:ext>
    </p:extLst>
  </p:cSld>
  <p:clrMap bg1="lt1" tx1="dk1" bg2="lt2" tx2="dk2" accent1="accent1" accent2="accent2" accent3="accent3" accent4="accent4" accent5="accent5" accent6="accent6" hlink="hlink" folHlink="folHlink"/>
  <p:notesStyle>
    <a:lvl1pPr marL="0" algn="l" rtl="0">
      <a:defRPr sz="2200" kern="1200">
        <a:solidFill>
          <a:schemeClr val="tx1"/>
        </a:solidFill>
        <a:latin typeface="+mn-lt"/>
        <a:ea typeface="+mn-ea"/>
        <a:cs typeface="+mn-cs"/>
      </a:defRPr>
    </a:lvl1pPr>
    <a:lvl2pPr marL="822960" algn="l" rtl="0">
      <a:defRPr sz="2200" kern="1200">
        <a:solidFill>
          <a:schemeClr val="tx1"/>
        </a:solidFill>
        <a:latin typeface="+mn-lt"/>
        <a:ea typeface="+mn-ea"/>
        <a:cs typeface="+mn-cs"/>
      </a:defRPr>
    </a:lvl2pPr>
    <a:lvl3pPr marL="1645920" algn="l" rtl="0">
      <a:defRPr sz="2200" kern="1200">
        <a:solidFill>
          <a:schemeClr val="tx1"/>
        </a:solidFill>
        <a:latin typeface="+mn-lt"/>
        <a:ea typeface="+mn-ea"/>
        <a:cs typeface="+mn-cs"/>
      </a:defRPr>
    </a:lvl3pPr>
    <a:lvl4pPr marL="2468880" algn="l" rtl="0">
      <a:defRPr sz="2200" kern="1200">
        <a:solidFill>
          <a:schemeClr val="tx1"/>
        </a:solidFill>
        <a:latin typeface="+mn-lt"/>
        <a:ea typeface="+mn-ea"/>
        <a:cs typeface="+mn-cs"/>
      </a:defRPr>
    </a:lvl4pPr>
    <a:lvl5pPr marL="3291840" algn="l" rtl="0">
      <a:defRPr sz="2200" kern="1200">
        <a:solidFill>
          <a:schemeClr val="tx1"/>
        </a:solidFill>
        <a:latin typeface="+mn-lt"/>
        <a:ea typeface="+mn-ea"/>
        <a:cs typeface="+mn-cs"/>
      </a:defRPr>
    </a:lvl5pPr>
    <a:lvl6pPr marL="4114800" algn="l" rtl="0">
      <a:defRPr sz="2200" kern="1200">
        <a:solidFill>
          <a:schemeClr val="tx1"/>
        </a:solidFill>
        <a:latin typeface="+mn-lt"/>
        <a:ea typeface="+mn-ea"/>
        <a:cs typeface="+mn-cs"/>
      </a:defRPr>
    </a:lvl6pPr>
    <a:lvl7pPr marL="4937760" algn="l" rtl="0">
      <a:defRPr sz="2200" kern="1200">
        <a:solidFill>
          <a:schemeClr val="tx1"/>
        </a:solidFill>
        <a:latin typeface="+mn-lt"/>
        <a:ea typeface="+mn-ea"/>
        <a:cs typeface="+mn-cs"/>
      </a:defRPr>
    </a:lvl7pPr>
    <a:lvl8pPr marL="5760720" algn="l" rtl="0">
      <a:defRPr sz="2200" kern="1200">
        <a:solidFill>
          <a:schemeClr val="tx1"/>
        </a:solidFill>
        <a:latin typeface="+mn-lt"/>
        <a:ea typeface="+mn-ea"/>
        <a:cs typeface="+mn-cs"/>
      </a:defRPr>
    </a:lvl8pPr>
    <a:lvl9pPr marL="6583680" algn="l" rtl="0">
      <a:defRPr sz="2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71775" y="514350"/>
            <a:ext cx="360045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D77045-401A-4D5E-BFE3-54C21A8A663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71775" y="514350"/>
            <a:ext cx="360045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D77045-401A-4D5E-BFE3-54C21A8A6634}"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71775" y="514350"/>
            <a:ext cx="360045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D77045-401A-4D5E-BFE3-54C21A8A6634}" type="slidenum">
              <a:rPr lang="en-US" smtClean="0"/>
              <a:pPr/>
              <a:t>11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71775" y="514350"/>
            <a:ext cx="360045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D77045-401A-4D5E-BFE3-54C21A8A6634}"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71775" y="514350"/>
            <a:ext cx="360045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D77045-401A-4D5E-BFE3-54C21A8A6634}"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71775" y="514350"/>
            <a:ext cx="3600450" cy="25717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7D77045-401A-4D5E-BFE3-54C21A8A6634}"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71775" y="514350"/>
            <a:ext cx="360045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D77045-401A-4D5E-BFE3-54C21A8A6634}"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71775" y="514350"/>
            <a:ext cx="360045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D77045-401A-4D5E-BFE3-54C21A8A6634}"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71775" y="514350"/>
            <a:ext cx="360045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D77045-401A-4D5E-BFE3-54C21A8A6634}"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71775" y="514350"/>
            <a:ext cx="360045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D77045-401A-4D5E-BFE3-54C21A8A6634}"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71775" y="514350"/>
            <a:ext cx="360045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D77045-401A-4D5E-BFE3-54C21A8A6634}"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743653DA-8BF4-4869-96FE-9BCF43372D46}" type="datetimeFigureOut">
              <a:rPr lang="en-US" smtClean="0"/>
              <a:pPr/>
              <a:t>4/22/2014</a:t>
            </a:fld>
            <a:endParaRPr lang="en-US"/>
          </a:p>
        </p:txBody>
      </p:sp>
      <p:sp>
        <p:nvSpPr>
          <p:cNvPr id="17" name="Footer Placeholder 16"/>
          <p:cNvSpPr>
            <a:spLocks noGrp="1"/>
          </p:cNvSpPr>
          <p:nvPr>
            <p:ph type="ftr" sz="quarter" idx="11"/>
          </p:nvPr>
        </p:nvSpPr>
        <p:spPr/>
        <p:txBody>
          <a:bodyPr/>
          <a:lstStyle>
            <a:extLst/>
          </a:lstStyle>
          <a:p>
            <a:endParaRPr lang="en-US" dirty="0"/>
          </a:p>
        </p:txBody>
      </p:sp>
      <p:sp>
        <p:nvSpPr>
          <p:cNvPr id="29" name="Slide Number Placeholder 28"/>
          <p:cNvSpPr>
            <a:spLocks noGrp="1"/>
          </p:cNvSpPr>
          <p:nvPr>
            <p:ph type="sldNum" sz="quarter" idx="12"/>
          </p:nvPr>
        </p:nvSpPr>
        <p:spPr/>
        <p:txBody>
          <a:bodyPr/>
          <a:lstStyle>
            <a:extLst/>
          </a:lstStyle>
          <a:p>
            <a:fld id="{72AC53DF-4216-466D-99A7-94400E6C2A25}" type="slidenum">
              <a:rPr lang="en-US" smtClean="0"/>
              <a:pPr/>
              <a:t>‹#›</a:t>
            </a:fld>
            <a:endParaRPr lang="en-US"/>
          </a:p>
        </p:txBody>
      </p:sp>
      <p:sp>
        <p:nvSpPr>
          <p:cNvPr id="32" name="Rectangle 31"/>
          <p:cNvSpPr/>
          <p:nvPr/>
        </p:nvSpPr>
        <p:spPr>
          <a:xfrm>
            <a:off x="0" y="-3"/>
            <a:ext cx="1008126" cy="17992947"/>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a:p>
        </p:txBody>
      </p:sp>
      <p:sp>
        <p:nvSpPr>
          <p:cNvPr id="39" name="Rectangle 38"/>
          <p:cNvSpPr/>
          <p:nvPr/>
        </p:nvSpPr>
        <p:spPr>
          <a:xfrm>
            <a:off x="853219" y="1786252"/>
            <a:ext cx="126016" cy="96012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dirty="0"/>
          </a:p>
        </p:txBody>
      </p:sp>
      <p:sp>
        <p:nvSpPr>
          <p:cNvPr id="40" name="Rectangle 39"/>
          <p:cNvSpPr/>
          <p:nvPr/>
        </p:nvSpPr>
        <p:spPr>
          <a:xfrm>
            <a:off x="741633" y="1786252"/>
            <a:ext cx="75609" cy="96012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dirty="0"/>
          </a:p>
        </p:txBody>
      </p:sp>
      <p:sp>
        <p:nvSpPr>
          <p:cNvPr id="41" name="Rectangle 40"/>
          <p:cNvSpPr/>
          <p:nvPr/>
        </p:nvSpPr>
        <p:spPr>
          <a:xfrm>
            <a:off x="689118" y="1786252"/>
            <a:ext cx="25203" cy="96012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a:p>
        </p:txBody>
      </p:sp>
      <p:sp>
        <p:nvSpPr>
          <p:cNvPr id="42" name="Rectangle 41"/>
          <p:cNvSpPr/>
          <p:nvPr/>
        </p:nvSpPr>
        <p:spPr>
          <a:xfrm>
            <a:off x="611248" y="1786252"/>
            <a:ext cx="25203" cy="96012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dirty="0"/>
          </a:p>
        </p:txBody>
      </p:sp>
      <p:sp>
        <p:nvSpPr>
          <p:cNvPr id="8" name="Title 7"/>
          <p:cNvSpPr>
            <a:spLocks noGrp="1"/>
          </p:cNvSpPr>
          <p:nvPr>
            <p:ph type="ctrTitle"/>
          </p:nvPr>
        </p:nvSpPr>
        <p:spPr>
          <a:xfrm>
            <a:off x="2520315" y="11401425"/>
            <a:ext cx="21422678" cy="5184648"/>
          </a:xfrm>
        </p:spPr>
        <p:txBody>
          <a:bodyPr/>
          <a:lstStyle>
            <a:lvl1pPr marR="24689" algn="l">
              <a:defRPr sz="108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520315" y="7440930"/>
            <a:ext cx="21422678" cy="3960495"/>
          </a:xfrm>
        </p:spPr>
        <p:txBody>
          <a:bodyPr lIns="271577" tIns="123444" anchor="b"/>
          <a:lstStyle>
            <a:lvl1pPr marL="0" indent="0" algn="l">
              <a:spcBef>
                <a:spcPts val="0"/>
              </a:spcBef>
              <a:buNone/>
              <a:defRPr sz="5400">
                <a:solidFill>
                  <a:schemeClr val="tx1"/>
                </a:solidFill>
              </a:defRPr>
            </a:lvl1pPr>
            <a:lvl2pPr marL="1234440" indent="0" algn="ctr">
              <a:buNone/>
            </a:lvl2pPr>
            <a:lvl3pPr marL="2468880" indent="0" algn="ctr">
              <a:buNone/>
            </a:lvl3pPr>
            <a:lvl4pPr marL="3703320" indent="0" algn="ctr">
              <a:buNone/>
            </a:lvl4pPr>
            <a:lvl5pPr marL="4937760" indent="0" algn="ctr">
              <a:buNone/>
            </a:lvl5pPr>
            <a:lvl6pPr marL="6172200" indent="0" algn="ctr">
              <a:buNone/>
            </a:lvl6pPr>
            <a:lvl7pPr marL="7406640" indent="0" algn="ctr">
              <a:buNone/>
            </a:lvl7pPr>
            <a:lvl8pPr marL="8641080" indent="0" algn="ctr">
              <a:buNone/>
            </a:lvl8pPr>
            <a:lvl9pPr marL="9875520" indent="0" algn="ctr">
              <a:buNone/>
            </a:lvl9pPr>
            <a:extLst/>
          </a:lstStyle>
          <a:p>
            <a:r>
              <a:rPr kumimoji="0" lang="en-US" smtClean="0"/>
              <a:t>Click to edit Master subtitle style</a:t>
            </a:r>
            <a:endParaRPr kumimoji="0" lang="en-US"/>
          </a:p>
        </p:txBody>
      </p:sp>
      <p:sp>
        <p:nvSpPr>
          <p:cNvPr id="56" name="Rectangle 55"/>
          <p:cNvSpPr/>
          <p:nvPr/>
        </p:nvSpPr>
        <p:spPr>
          <a:xfrm>
            <a:off x="703646" y="13249409"/>
            <a:ext cx="201625" cy="4440555"/>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a:p>
        </p:txBody>
      </p:sp>
      <p:sp>
        <p:nvSpPr>
          <p:cNvPr id="65" name="Rectangle 64"/>
          <p:cNvSpPr/>
          <p:nvPr/>
        </p:nvSpPr>
        <p:spPr>
          <a:xfrm>
            <a:off x="703646" y="12591650"/>
            <a:ext cx="201625" cy="600075"/>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a:p>
        </p:txBody>
      </p:sp>
      <p:sp>
        <p:nvSpPr>
          <p:cNvPr id="66" name="Rectangle 65"/>
          <p:cNvSpPr/>
          <p:nvPr/>
        </p:nvSpPr>
        <p:spPr>
          <a:xfrm>
            <a:off x="703646" y="12173923"/>
            <a:ext cx="201625" cy="360045"/>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a:p>
        </p:txBody>
      </p:sp>
      <p:sp>
        <p:nvSpPr>
          <p:cNvPr id="67" name="Rectangle 66"/>
          <p:cNvSpPr/>
          <p:nvPr/>
        </p:nvSpPr>
        <p:spPr>
          <a:xfrm>
            <a:off x="703646" y="11924217"/>
            <a:ext cx="201625" cy="1920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D3816DF-213E-421B-92D3-C068DBB023D6}" type="datetimeFigureOut">
              <a:rPr lang="en-US" smtClean="0">
                <a:solidFill>
                  <a:schemeClr val="tx2"/>
                </a:solidFill>
              </a:rPr>
              <a:pPr/>
              <a:t>4/22/2014</a:t>
            </a:fld>
            <a:endParaRPr lang="en-US" sz="2000" dirty="0">
              <a:solidFill>
                <a:schemeClr val="tx2"/>
              </a:solidFill>
            </a:endParaRPr>
          </a:p>
        </p:txBody>
      </p:sp>
      <p:sp>
        <p:nvSpPr>
          <p:cNvPr id="5" name="Footer Placeholder 4"/>
          <p:cNvSpPr>
            <a:spLocks noGrp="1"/>
          </p:cNvSpPr>
          <p:nvPr>
            <p:ph type="ftr" sz="quarter" idx="11"/>
          </p:nvPr>
        </p:nvSpPr>
        <p:spPr/>
        <p:txBody>
          <a:bodyPr/>
          <a:lstStyle>
            <a:extLst/>
          </a:lstStyle>
          <a:p>
            <a:pPr algn="r"/>
            <a:endParaRPr lang="en-US" sz="2000" dirty="0">
              <a:solidFill>
                <a:schemeClr val="tx2"/>
              </a:solidFill>
            </a:endParaRPr>
          </a:p>
        </p:txBody>
      </p:sp>
      <p:sp>
        <p:nvSpPr>
          <p:cNvPr id="6" name="Slide Number Placeholder 5"/>
          <p:cNvSpPr>
            <a:spLocks noGrp="1"/>
          </p:cNvSpPr>
          <p:nvPr>
            <p:ph type="sldNum" sz="quarter" idx="12"/>
          </p:nvPr>
        </p:nvSpPr>
        <p:spPr/>
        <p:txBody>
          <a:bodyPr/>
          <a:lstStyle>
            <a:extLst/>
          </a:lstStyle>
          <a:p>
            <a:pPr algn="l"/>
            <a:fld id="{72AC53DF-4216-466D-99A7-94400E6C2A25}" type="slidenum">
              <a:rPr lang="en-US" sz="2200" smtClean="0">
                <a:solidFill>
                  <a:schemeClr val="tx2"/>
                </a:solidFill>
              </a:rPr>
              <a:pPr algn="l"/>
              <a:t>‹#›</a:t>
            </a:fld>
            <a:endParaRPr lang="en-US" sz="2200" dirty="0">
              <a:solidFill>
                <a:schemeClr val="tx2"/>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272284" y="720929"/>
            <a:ext cx="5460683" cy="15360253"/>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680210" y="720929"/>
            <a:ext cx="16172021" cy="15360253"/>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D3816DF-213E-421B-92D3-C068DBB023D6}" type="datetimeFigureOut">
              <a:rPr lang="en-US" smtClean="0">
                <a:solidFill>
                  <a:schemeClr val="tx2"/>
                </a:solidFill>
              </a:rPr>
              <a:pPr/>
              <a:t>4/22/2014</a:t>
            </a:fld>
            <a:endParaRPr lang="en-US" sz="2000" dirty="0">
              <a:solidFill>
                <a:schemeClr val="tx2"/>
              </a:solidFill>
            </a:endParaRPr>
          </a:p>
        </p:txBody>
      </p:sp>
      <p:sp>
        <p:nvSpPr>
          <p:cNvPr id="5" name="Footer Placeholder 4"/>
          <p:cNvSpPr>
            <a:spLocks noGrp="1"/>
          </p:cNvSpPr>
          <p:nvPr>
            <p:ph type="ftr" sz="quarter" idx="11"/>
          </p:nvPr>
        </p:nvSpPr>
        <p:spPr/>
        <p:txBody>
          <a:bodyPr/>
          <a:lstStyle>
            <a:extLst/>
          </a:lstStyle>
          <a:p>
            <a:pPr algn="r"/>
            <a:endParaRPr lang="en-US" sz="2000" dirty="0">
              <a:solidFill>
                <a:schemeClr val="tx2"/>
              </a:solidFill>
            </a:endParaRPr>
          </a:p>
        </p:txBody>
      </p:sp>
      <p:sp>
        <p:nvSpPr>
          <p:cNvPr id="6" name="Slide Number Placeholder 5"/>
          <p:cNvSpPr>
            <a:spLocks noGrp="1"/>
          </p:cNvSpPr>
          <p:nvPr>
            <p:ph type="sldNum" sz="quarter" idx="12"/>
          </p:nvPr>
        </p:nvSpPr>
        <p:spPr/>
        <p:txBody>
          <a:bodyPr/>
          <a:lstStyle>
            <a:extLst/>
          </a:lstStyle>
          <a:p>
            <a:pPr algn="l"/>
            <a:fld id="{72AC53DF-4216-466D-99A7-94400E6C2A25}" type="slidenum">
              <a:rPr lang="en-US" sz="2200" smtClean="0">
                <a:solidFill>
                  <a:schemeClr val="tx2"/>
                </a:solidFill>
              </a:rPr>
              <a:pPr algn="l"/>
              <a:t>‹#›</a:t>
            </a:fld>
            <a:endParaRPr lang="en-US" sz="2200" dirty="0">
              <a:solidFill>
                <a:schemeClr val="tx2"/>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7129108-AC8D-4212-9283-60D9E99BF07A}" type="datetimeFigureOut">
              <a:rPr lang="en-US" smtClean="0"/>
              <a:pPr/>
              <a:t>4/22/2014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AD93096-5B34-4342-9326-69289CEAE4C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13309799" y="2818956"/>
            <a:ext cx="11912887" cy="152019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246888" tIns="123444" rIns="246888" bIns="123444" anchor="t" compatLnSpc="1"/>
          <a:lstStyle>
            <a:extLst/>
          </a:lstStyle>
          <a:p>
            <a:endParaRPr kumimoji="0" lang="en-US"/>
          </a:p>
        </p:txBody>
      </p:sp>
      <p:sp>
        <p:nvSpPr>
          <p:cNvPr id="15" name="Freeform 14"/>
          <p:cNvSpPr>
            <a:spLocks/>
          </p:cNvSpPr>
          <p:nvPr/>
        </p:nvSpPr>
        <p:spPr bwMode="auto">
          <a:xfrm>
            <a:off x="1030744" y="0"/>
            <a:ext cx="15199440" cy="17365247"/>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246888" tIns="123444" rIns="246888" bIns="123444" anchor="t" compatLnSpc="1"/>
          <a:lstStyle>
            <a:extLst/>
          </a:lstStyle>
          <a:p>
            <a:endParaRPr kumimoji="0" lang="en-US"/>
          </a:p>
        </p:txBody>
      </p:sp>
      <p:sp>
        <p:nvSpPr>
          <p:cNvPr id="13" name="Freeform 12"/>
          <p:cNvSpPr>
            <a:spLocks/>
          </p:cNvSpPr>
          <p:nvPr/>
        </p:nvSpPr>
        <p:spPr bwMode="auto">
          <a:xfrm rot="5236414">
            <a:off x="12568774" y="3816440"/>
            <a:ext cx="10801350" cy="327641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246888" tIns="123444" rIns="246888" bIns="123444" anchor="t" compatLnSpc="1"/>
          <a:lstStyle>
            <a:extLst/>
          </a:lstStyle>
          <a:p>
            <a:endParaRPr kumimoji="0" lang="en-US"/>
          </a:p>
        </p:txBody>
      </p:sp>
      <p:sp>
        <p:nvSpPr>
          <p:cNvPr id="16" name="Freeform 15"/>
          <p:cNvSpPr>
            <a:spLocks/>
          </p:cNvSpPr>
          <p:nvPr/>
        </p:nvSpPr>
        <p:spPr bwMode="auto">
          <a:xfrm>
            <a:off x="16382048" y="0"/>
            <a:ext cx="7560945" cy="112014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246888" tIns="123444" rIns="246888" bIns="123444" anchor="t" compatLnSpc="1"/>
          <a:lstStyle>
            <a:extLst/>
          </a:lstStyle>
          <a:p>
            <a:endParaRPr kumimoji="0" lang="en-US"/>
          </a:p>
        </p:txBody>
      </p:sp>
      <p:sp>
        <p:nvSpPr>
          <p:cNvPr id="17" name="Freeform 16"/>
          <p:cNvSpPr>
            <a:spLocks/>
          </p:cNvSpPr>
          <p:nvPr/>
        </p:nvSpPr>
        <p:spPr bwMode="auto">
          <a:xfrm>
            <a:off x="16382047" y="11201400"/>
            <a:ext cx="8821103" cy="3000375"/>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246888" tIns="123444" rIns="246888" bIns="123444" anchor="t" compatLnSpc="1"/>
          <a:lstStyle>
            <a:extLst/>
          </a:lstStyle>
          <a:p>
            <a:endParaRPr kumimoji="0" lang="en-US"/>
          </a:p>
        </p:txBody>
      </p:sp>
      <p:sp>
        <p:nvSpPr>
          <p:cNvPr id="18" name="Freeform 17"/>
          <p:cNvSpPr>
            <a:spLocks/>
          </p:cNvSpPr>
          <p:nvPr/>
        </p:nvSpPr>
        <p:spPr bwMode="auto">
          <a:xfrm>
            <a:off x="16382047" y="0"/>
            <a:ext cx="3780473" cy="112014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246888" tIns="123444" rIns="246888" bIns="123444" anchor="t" compatLnSpc="1"/>
          <a:lstStyle>
            <a:extLst/>
          </a:lstStyle>
          <a:p>
            <a:endParaRPr kumimoji="0" lang="en-US"/>
          </a:p>
        </p:txBody>
      </p:sp>
      <p:sp>
        <p:nvSpPr>
          <p:cNvPr id="19" name="Freeform 18"/>
          <p:cNvSpPr>
            <a:spLocks/>
          </p:cNvSpPr>
          <p:nvPr/>
        </p:nvSpPr>
        <p:spPr bwMode="auto">
          <a:xfrm>
            <a:off x="16395177" y="11147229"/>
            <a:ext cx="5762594" cy="6855022"/>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246888" tIns="123444" rIns="246888" bIns="123444" anchor="t" compatLnSpc="1"/>
          <a:lstStyle>
            <a:extLst/>
          </a:lstStyle>
          <a:p>
            <a:endParaRPr kumimoji="0" lang="en-US"/>
          </a:p>
        </p:txBody>
      </p:sp>
      <p:sp>
        <p:nvSpPr>
          <p:cNvPr id="20" name="Freeform 19"/>
          <p:cNvSpPr>
            <a:spLocks/>
          </p:cNvSpPr>
          <p:nvPr/>
        </p:nvSpPr>
        <p:spPr bwMode="auto">
          <a:xfrm>
            <a:off x="16382048" y="11201400"/>
            <a:ext cx="4410551" cy="680085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246888" tIns="123444" rIns="246888" bIns="123444" anchor="t" compatLnSpc="1"/>
          <a:lstStyle>
            <a:extLst/>
          </a:lstStyle>
          <a:p>
            <a:endParaRPr kumimoji="0" lang="en-US"/>
          </a:p>
        </p:txBody>
      </p:sp>
      <p:sp>
        <p:nvSpPr>
          <p:cNvPr id="21" name="Freeform 20"/>
          <p:cNvSpPr>
            <a:spLocks/>
          </p:cNvSpPr>
          <p:nvPr/>
        </p:nvSpPr>
        <p:spPr bwMode="auto">
          <a:xfrm>
            <a:off x="16382047" y="3600450"/>
            <a:ext cx="8821103" cy="760095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246888" tIns="123444" rIns="246888" bIns="123444" anchor="t" compatLnSpc="1"/>
          <a:lstStyle>
            <a:extLst/>
          </a:lstStyle>
          <a:p>
            <a:endParaRPr kumimoji="0" lang="en-US"/>
          </a:p>
        </p:txBody>
      </p:sp>
      <p:sp>
        <p:nvSpPr>
          <p:cNvPr id="22" name="Freeform 21"/>
          <p:cNvSpPr>
            <a:spLocks/>
          </p:cNvSpPr>
          <p:nvPr/>
        </p:nvSpPr>
        <p:spPr bwMode="auto">
          <a:xfrm>
            <a:off x="16382047" y="4600575"/>
            <a:ext cx="8821103" cy="6600825"/>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246888" tIns="123444" rIns="246888" bIns="123444" anchor="t" compatLnSpc="1"/>
          <a:lstStyle>
            <a:extLst/>
          </a:lstStyle>
          <a:p>
            <a:endParaRPr kumimoji="0" lang="en-US"/>
          </a:p>
        </p:txBody>
      </p:sp>
      <p:sp>
        <p:nvSpPr>
          <p:cNvPr id="23" name="Freeform 22"/>
          <p:cNvSpPr>
            <a:spLocks/>
          </p:cNvSpPr>
          <p:nvPr/>
        </p:nvSpPr>
        <p:spPr bwMode="auto">
          <a:xfrm>
            <a:off x="2730341" y="11201400"/>
            <a:ext cx="13651706" cy="680085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246888" tIns="123444" rIns="246888" bIns="123444" anchor="t" compatLnSpc="1"/>
          <a:lstStyle>
            <a:extLst/>
          </a:lstStyle>
          <a:p>
            <a:endParaRPr kumimoji="0" lang="en-US"/>
          </a:p>
        </p:txBody>
      </p:sp>
      <p:sp>
        <p:nvSpPr>
          <p:cNvPr id="24" name="Freeform 23"/>
          <p:cNvSpPr>
            <a:spLocks/>
          </p:cNvSpPr>
          <p:nvPr/>
        </p:nvSpPr>
        <p:spPr bwMode="auto">
          <a:xfrm>
            <a:off x="1470184" y="11201400"/>
            <a:ext cx="14701838" cy="680085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246888" tIns="123444" rIns="246888" bIns="123444" anchor="t" compatLnSpc="1"/>
          <a:lstStyle>
            <a:extLst/>
          </a:lstStyle>
          <a:p>
            <a:endParaRPr kumimoji="0" lang="en-US"/>
          </a:p>
        </p:txBody>
      </p:sp>
      <p:sp>
        <p:nvSpPr>
          <p:cNvPr id="25" name="Freeform 24"/>
          <p:cNvSpPr>
            <a:spLocks/>
          </p:cNvSpPr>
          <p:nvPr/>
        </p:nvSpPr>
        <p:spPr bwMode="auto">
          <a:xfrm>
            <a:off x="1011058" y="6400800"/>
            <a:ext cx="15541943" cy="48006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246888" tIns="123444" rIns="246888" bIns="123444" anchor="t" compatLnSpc="1"/>
          <a:lstStyle>
            <a:extLst/>
          </a:lstStyle>
          <a:p>
            <a:endParaRPr kumimoji="0" lang="en-US"/>
          </a:p>
        </p:txBody>
      </p:sp>
      <p:sp>
        <p:nvSpPr>
          <p:cNvPr id="26" name="Freeform 25"/>
          <p:cNvSpPr>
            <a:spLocks/>
          </p:cNvSpPr>
          <p:nvPr/>
        </p:nvSpPr>
        <p:spPr bwMode="auto">
          <a:xfrm>
            <a:off x="1011058" y="5600700"/>
            <a:ext cx="15541943" cy="56007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246888" tIns="123444" rIns="246888" bIns="123444" anchor="t" compatLnSpc="1"/>
          <a:lstStyle>
            <a:extLst/>
          </a:lstStyle>
          <a:p>
            <a:endParaRPr kumimoji="0" lang="en-US"/>
          </a:p>
        </p:txBody>
      </p:sp>
      <p:sp>
        <p:nvSpPr>
          <p:cNvPr id="27" name="Freeform 26"/>
          <p:cNvSpPr>
            <a:spLocks/>
          </p:cNvSpPr>
          <p:nvPr/>
        </p:nvSpPr>
        <p:spPr bwMode="auto">
          <a:xfrm>
            <a:off x="12601575" y="11201400"/>
            <a:ext cx="3780473" cy="680085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246888" tIns="123444" rIns="246888" bIns="123444" anchor="t" compatLnSpc="1"/>
          <a:lstStyle>
            <a:extLst/>
          </a:lstStyle>
          <a:p>
            <a:endParaRPr kumimoji="0" lang="en-US"/>
          </a:p>
        </p:txBody>
      </p:sp>
      <p:sp>
        <p:nvSpPr>
          <p:cNvPr id="3" name="Text Placeholder 2"/>
          <p:cNvSpPr>
            <a:spLocks noGrp="1"/>
          </p:cNvSpPr>
          <p:nvPr>
            <p:ph type="body" idx="1"/>
          </p:nvPr>
        </p:nvSpPr>
        <p:spPr>
          <a:xfrm>
            <a:off x="1948399" y="3548139"/>
            <a:ext cx="15760370" cy="2565901"/>
          </a:xfrm>
        </p:spPr>
        <p:txBody>
          <a:bodyPr lIns="222199" tIns="123444" bIns="0" anchor="t"/>
          <a:lstStyle>
            <a:lvl1pPr marL="148133" indent="0">
              <a:buNone/>
              <a:defRPr sz="5400">
                <a:solidFill>
                  <a:schemeClr val="tx1">
                    <a:tint val="75000"/>
                  </a:schemeClr>
                </a:solidFill>
              </a:defRPr>
            </a:lvl1pPr>
            <a:lvl2pPr>
              <a:buNone/>
              <a:defRPr sz="4900">
                <a:solidFill>
                  <a:schemeClr val="tx1">
                    <a:tint val="75000"/>
                  </a:schemeClr>
                </a:solidFill>
              </a:defRPr>
            </a:lvl2pPr>
            <a:lvl3pPr>
              <a:buNone/>
              <a:defRPr sz="4300">
                <a:solidFill>
                  <a:schemeClr val="tx1">
                    <a:tint val="75000"/>
                  </a:schemeClr>
                </a:solidFill>
              </a:defRPr>
            </a:lvl3pPr>
            <a:lvl4pPr>
              <a:buNone/>
              <a:defRPr sz="3800">
                <a:solidFill>
                  <a:schemeClr val="tx1">
                    <a:tint val="75000"/>
                  </a:schemeClr>
                </a:solidFill>
              </a:defRPr>
            </a:lvl4pPr>
            <a:lvl5pPr>
              <a:buNone/>
              <a:defRPr sz="38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6DED3D3-6235-4F4C-B439-DF277FB555A7}" type="datetimeFigureOut">
              <a:rPr lang="en-US" smtClean="0"/>
              <a:pPr/>
              <a:t>4/22/2014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AD93096-5B34-4342-9326-69289CEAE4C2}" type="slidenum">
              <a:rPr lang="en-US" smtClean="0"/>
              <a:pPr/>
              <a:t>‹#›</a:t>
            </a:fld>
            <a:endParaRPr lang="en-US"/>
          </a:p>
        </p:txBody>
      </p:sp>
      <p:sp>
        <p:nvSpPr>
          <p:cNvPr id="7" name="Rectangle 6"/>
          <p:cNvSpPr/>
          <p:nvPr/>
        </p:nvSpPr>
        <p:spPr>
          <a:xfrm>
            <a:off x="1000960" y="1055944"/>
            <a:ext cx="23438930" cy="2326446"/>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a:p>
        </p:txBody>
      </p:sp>
      <p:sp>
        <p:nvSpPr>
          <p:cNvPr id="2" name="Title 1"/>
          <p:cNvSpPr>
            <a:spLocks noGrp="1"/>
          </p:cNvSpPr>
          <p:nvPr>
            <p:ph type="title"/>
          </p:nvPr>
        </p:nvSpPr>
        <p:spPr>
          <a:xfrm>
            <a:off x="1948399" y="1344168"/>
            <a:ext cx="22481210" cy="2040255"/>
          </a:xfrm>
        </p:spPr>
        <p:txBody>
          <a:bodyPr tIns="172822"/>
          <a:lstStyle>
            <a:lvl1pPr algn="l">
              <a:buNone/>
              <a:defRPr sz="10300" b="0" cap="none" spc="-405" baseline="0"/>
            </a:lvl1pPr>
            <a:extLst/>
          </a:lstStyle>
          <a:p>
            <a:r>
              <a:rPr kumimoji="0" lang="en-US" smtClean="0"/>
              <a:t>Click to edit Master title style</a:t>
            </a:r>
            <a:endParaRPr kumimoji="0" lang="en-US"/>
          </a:p>
        </p:txBody>
      </p:sp>
      <p:sp>
        <p:nvSpPr>
          <p:cNvPr id="8" name="Rectangle 7"/>
          <p:cNvSpPr/>
          <p:nvPr/>
        </p:nvSpPr>
        <p:spPr>
          <a:xfrm flipH="1">
            <a:off x="1024052" y="1786252"/>
            <a:ext cx="75609" cy="96012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dirty="0"/>
          </a:p>
        </p:txBody>
      </p:sp>
      <p:sp>
        <p:nvSpPr>
          <p:cNvPr id="9" name="Rectangle 8"/>
          <p:cNvSpPr/>
          <p:nvPr/>
        </p:nvSpPr>
        <p:spPr>
          <a:xfrm flipH="1">
            <a:off x="1133119" y="1786252"/>
            <a:ext cx="75609" cy="96012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dirty="0"/>
          </a:p>
        </p:txBody>
      </p:sp>
      <p:sp>
        <p:nvSpPr>
          <p:cNvPr id="10" name="Rectangle 9"/>
          <p:cNvSpPr/>
          <p:nvPr/>
        </p:nvSpPr>
        <p:spPr>
          <a:xfrm flipH="1">
            <a:off x="1236040" y="1786252"/>
            <a:ext cx="25203" cy="96012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a:p>
        </p:txBody>
      </p:sp>
      <p:sp>
        <p:nvSpPr>
          <p:cNvPr id="11" name="Rectangle 10"/>
          <p:cNvSpPr/>
          <p:nvPr/>
        </p:nvSpPr>
        <p:spPr>
          <a:xfrm flipH="1">
            <a:off x="1313910" y="1786252"/>
            <a:ext cx="25203" cy="96012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dirty="0"/>
          </a:p>
        </p:txBody>
      </p:sp>
      <p:sp>
        <p:nvSpPr>
          <p:cNvPr id="12" name="Rectangle 11"/>
          <p:cNvSpPr/>
          <p:nvPr/>
        </p:nvSpPr>
        <p:spPr>
          <a:xfrm>
            <a:off x="1379442" y="1786252"/>
            <a:ext cx="100813" cy="96012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60158" y="1344168"/>
            <a:ext cx="22682835" cy="24003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279848" y="4647566"/>
            <a:ext cx="11131391" cy="11880653"/>
          </a:xfrm>
        </p:spPr>
        <p:txBody>
          <a:bodyPr/>
          <a:lstStyle>
            <a:lvl1pPr>
              <a:defRPr sz="7600"/>
            </a:lvl1pPr>
            <a:lvl2pPr>
              <a:defRPr sz="6500"/>
            </a:lvl2pPr>
            <a:lvl3pPr>
              <a:defRPr sz="5400"/>
            </a:lvl3pPr>
            <a:lvl4pPr>
              <a:defRPr sz="4900"/>
            </a:lvl4pPr>
            <a:lvl5pPr>
              <a:defRPr sz="49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12831292" y="4647566"/>
            <a:ext cx="11131391" cy="11880653"/>
          </a:xfrm>
        </p:spPr>
        <p:txBody>
          <a:bodyPr/>
          <a:lstStyle>
            <a:lvl1pPr>
              <a:defRPr sz="7600"/>
            </a:lvl1pPr>
            <a:lvl2pPr>
              <a:defRPr sz="6500"/>
            </a:lvl2pPr>
            <a:lvl3pPr>
              <a:defRPr sz="5400"/>
            </a:lvl3pPr>
            <a:lvl4pPr>
              <a:defRPr sz="4900"/>
            </a:lvl4pPr>
            <a:lvl5pPr>
              <a:defRPr sz="49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B5F1E3E-4B2F-4895-B65E-28B2E64F39F6}" type="datetimeFigureOut">
              <a:rPr lang="en-US" smtClean="0"/>
              <a:pPr/>
              <a:t>4/22/2014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AD93096-5B34-4342-9326-69289CEAE4C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1055947"/>
            <a:ext cx="24439889" cy="2326446"/>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a:p>
        </p:txBody>
      </p:sp>
      <p:sp>
        <p:nvSpPr>
          <p:cNvPr id="2" name="Title 1"/>
          <p:cNvSpPr>
            <a:spLocks noGrp="1"/>
          </p:cNvSpPr>
          <p:nvPr>
            <p:ph type="title"/>
          </p:nvPr>
        </p:nvSpPr>
        <p:spPr>
          <a:xfrm>
            <a:off x="1391421" y="1344168"/>
            <a:ext cx="21422678" cy="2400300"/>
          </a:xfrm>
        </p:spPr>
        <p:txBody>
          <a:bodyPr anchor="t"/>
          <a:lstStyle>
            <a:lvl1pPr>
              <a:defRPr sz="108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260158" y="4750594"/>
            <a:ext cx="11135768" cy="1679375"/>
          </a:xfrm>
        </p:spPr>
        <p:txBody>
          <a:bodyPr anchor="ctr"/>
          <a:lstStyle>
            <a:lvl1pPr marL="197510" indent="0" algn="l">
              <a:buNone/>
              <a:defRPr sz="6500" b="1">
                <a:solidFill>
                  <a:schemeClr val="accent2"/>
                </a:solidFill>
              </a:defRPr>
            </a:lvl1pPr>
            <a:lvl2pPr>
              <a:buNone/>
              <a:defRPr sz="5400" b="1"/>
            </a:lvl2pPr>
            <a:lvl3pPr>
              <a:buNone/>
              <a:defRPr sz="4900" b="1"/>
            </a:lvl3pPr>
            <a:lvl4pPr>
              <a:buNone/>
              <a:defRPr sz="4300" b="1"/>
            </a:lvl4pPr>
            <a:lvl5pPr>
              <a:buNone/>
              <a:defRPr sz="43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2802852" y="4750594"/>
            <a:ext cx="11140142" cy="1679375"/>
          </a:xfrm>
        </p:spPr>
        <p:txBody>
          <a:bodyPr anchor="ctr"/>
          <a:lstStyle>
            <a:lvl1pPr marL="197510" indent="0">
              <a:buNone/>
              <a:defRPr sz="6500" b="1">
                <a:solidFill>
                  <a:schemeClr val="accent2"/>
                </a:solidFill>
              </a:defRPr>
            </a:lvl1pPr>
            <a:lvl2pPr>
              <a:buNone/>
              <a:defRPr sz="5400" b="1"/>
            </a:lvl2pPr>
            <a:lvl3pPr>
              <a:buNone/>
              <a:defRPr sz="4900" b="1"/>
            </a:lvl3pPr>
            <a:lvl4pPr>
              <a:buNone/>
              <a:defRPr sz="4300" b="1"/>
            </a:lvl4pPr>
            <a:lvl5pPr>
              <a:buNone/>
              <a:defRPr sz="43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1260158" y="6454972"/>
            <a:ext cx="11135768" cy="10393299"/>
          </a:xfrm>
        </p:spPr>
        <p:txBody>
          <a:bodyPr/>
          <a:lstStyle>
            <a:lvl1pPr>
              <a:defRPr sz="6500"/>
            </a:lvl1pPr>
            <a:lvl2pPr>
              <a:defRPr sz="5400"/>
            </a:lvl2pPr>
            <a:lvl3pPr>
              <a:defRPr sz="4900"/>
            </a:lvl3pPr>
            <a:lvl4pPr>
              <a:defRPr sz="4300"/>
            </a:lvl4pPr>
            <a:lvl5pPr>
              <a:defRPr sz="43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12802852" y="6454972"/>
            <a:ext cx="11140142" cy="10393299"/>
          </a:xfrm>
        </p:spPr>
        <p:txBody>
          <a:bodyPr/>
          <a:lstStyle>
            <a:lvl1pPr>
              <a:defRPr sz="6500"/>
            </a:lvl1pPr>
            <a:lvl2pPr>
              <a:defRPr sz="5400"/>
            </a:lvl2pPr>
            <a:lvl3pPr>
              <a:defRPr sz="4900"/>
            </a:lvl3pPr>
            <a:lvl4pPr>
              <a:defRPr sz="4300"/>
            </a:lvl4pPr>
            <a:lvl5pPr>
              <a:defRPr sz="43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3085435-8225-4333-BFFA-0096413F0D76}" type="datetimeFigureOut">
              <a:rPr lang="en-US" smtClean="0"/>
              <a:pPr/>
              <a:t>4/22/2014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AD93096-5B34-4342-9326-69289CEAE4C2}" type="slidenum">
              <a:rPr lang="en-US" smtClean="0"/>
              <a:pPr/>
              <a:t>‹#›</a:t>
            </a:fld>
            <a:endParaRPr lang="en-US"/>
          </a:p>
        </p:txBody>
      </p:sp>
      <p:sp>
        <p:nvSpPr>
          <p:cNvPr id="16" name="Rectangle 15"/>
          <p:cNvSpPr/>
          <p:nvPr/>
        </p:nvSpPr>
        <p:spPr>
          <a:xfrm>
            <a:off x="241971" y="1786252"/>
            <a:ext cx="126016" cy="96012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dirty="0"/>
          </a:p>
        </p:txBody>
      </p:sp>
      <p:sp>
        <p:nvSpPr>
          <p:cNvPr id="17" name="Rectangle 16"/>
          <p:cNvSpPr/>
          <p:nvPr/>
        </p:nvSpPr>
        <p:spPr>
          <a:xfrm>
            <a:off x="130385" y="1786252"/>
            <a:ext cx="75609" cy="96012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dirty="0"/>
          </a:p>
        </p:txBody>
      </p:sp>
      <p:sp>
        <p:nvSpPr>
          <p:cNvPr id="18" name="Rectangle 17"/>
          <p:cNvSpPr/>
          <p:nvPr/>
        </p:nvSpPr>
        <p:spPr>
          <a:xfrm>
            <a:off x="77870" y="1786252"/>
            <a:ext cx="25203" cy="96012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a:p>
        </p:txBody>
      </p:sp>
      <p:sp>
        <p:nvSpPr>
          <p:cNvPr id="19" name="Rectangle 18"/>
          <p:cNvSpPr/>
          <p:nvPr/>
        </p:nvSpPr>
        <p:spPr>
          <a:xfrm>
            <a:off x="0" y="1786252"/>
            <a:ext cx="25203" cy="96012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dirty="0"/>
          </a:p>
        </p:txBody>
      </p:sp>
      <p:sp>
        <p:nvSpPr>
          <p:cNvPr id="20" name="Rectangle 19"/>
          <p:cNvSpPr/>
          <p:nvPr/>
        </p:nvSpPr>
        <p:spPr>
          <a:xfrm flipH="1">
            <a:off x="412804" y="1786252"/>
            <a:ext cx="75609" cy="96012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dirty="0"/>
          </a:p>
        </p:txBody>
      </p:sp>
      <p:sp>
        <p:nvSpPr>
          <p:cNvPr id="21" name="Rectangle 20"/>
          <p:cNvSpPr/>
          <p:nvPr/>
        </p:nvSpPr>
        <p:spPr>
          <a:xfrm flipH="1">
            <a:off x="521871" y="1786252"/>
            <a:ext cx="75609" cy="96012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dirty="0"/>
          </a:p>
        </p:txBody>
      </p:sp>
      <p:sp>
        <p:nvSpPr>
          <p:cNvPr id="22" name="Rectangle 21"/>
          <p:cNvSpPr/>
          <p:nvPr/>
        </p:nvSpPr>
        <p:spPr>
          <a:xfrm flipH="1">
            <a:off x="624792" y="1786252"/>
            <a:ext cx="25203" cy="96012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a:p>
        </p:txBody>
      </p:sp>
      <p:sp>
        <p:nvSpPr>
          <p:cNvPr id="29" name="Rectangle 28"/>
          <p:cNvSpPr/>
          <p:nvPr/>
        </p:nvSpPr>
        <p:spPr>
          <a:xfrm flipH="1">
            <a:off x="702662" y="1786252"/>
            <a:ext cx="25203" cy="96012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dirty="0"/>
          </a:p>
        </p:txBody>
      </p:sp>
      <p:sp>
        <p:nvSpPr>
          <p:cNvPr id="30" name="Rectangle 29"/>
          <p:cNvSpPr/>
          <p:nvPr/>
        </p:nvSpPr>
        <p:spPr>
          <a:xfrm>
            <a:off x="768194" y="1786252"/>
            <a:ext cx="100813" cy="96012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520315" y="1344168"/>
            <a:ext cx="21422678" cy="2400300"/>
          </a:xfrm>
        </p:spPr>
        <p:txBody>
          <a:bodyPr/>
          <a:lstStyle>
            <a:lvl1pPr>
              <a:defRPr sz="108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783C494-2A87-468C-A21B-CB14FB9ABB00}" type="datetimeFigureOut">
              <a:rPr lang="en-US" smtClean="0"/>
              <a:pPr/>
              <a:t>4/22/2014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AD93096-5B34-4342-9326-69289CEAE4C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A180FA0-5B31-4864-A2BB-719EA5A679C6}" type="datetimeFigureOut">
              <a:rPr lang="en-US" smtClean="0"/>
              <a:pPr/>
              <a:t>4/22/2014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AD93096-5B34-4342-9326-69289CEAE4C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90236" y="716756"/>
            <a:ext cx="22682835" cy="3050381"/>
          </a:xfrm>
        </p:spPr>
        <p:txBody>
          <a:bodyPr anchor="ctr"/>
          <a:lstStyle>
            <a:lvl1pPr algn="l">
              <a:buNone/>
              <a:defRPr sz="97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1890236" y="3767138"/>
            <a:ext cx="6930866" cy="12001500"/>
          </a:xfrm>
        </p:spPr>
        <p:txBody>
          <a:bodyPr/>
          <a:lstStyle>
            <a:lvl1pPr marL="148133" indent="0">
              <a:buNone/>
              <a:defRPr sz="4900"/>
            </a:lvl1pPr>
            <a:lvl2pPr>
              <a:buNone/>
              <a:defRPr sz="3200"/>
            </a:lvl2pPr>
            <a:lvl3pPr>
              <a:buNone/>
              <a:defRPr sz="2700"/>
            </a:lvl3pPr>
            <a:lvl4pPr>
              <a:buNone/>
              <a:defRPr sz="2400"/>
            </a:lvl4pPr>
            <a:lvl5pPr>
              <a:buNone/>
              <a:defRPr sz="24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451181" y="3767138"/>
            <a:ext cx="15121890" cy="12001500"/>
          </a:xfrm>
        </p:spPr>
        <p:txBody>
          <a:bodyPr/>
          <a:lstStyle>
            <a:lvl1pPr>
              <a:defRPr sz="8600"/>
            </a:lvl1pPr>
            <a:lvl2pPr>
              <a:defRPr sz="7600"/>
            </a:lvl2pPr>
            <a:lvl3pPr>
              <a:defRPr sz="6500"/>
            </a:lvl3pPr>
            <a:lvl4pPr>
              <a:defRPr sz="5400"/>
            </a:lvl4pPr>
            <a:lvl5pPr>
              <a:defRPr sz="54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BECC0C8-36B8-442A-833D-B6AACE86BB77}" type="datetimeFigureOut">
              <a:rPr lang="en-US" smtClean="0"/>
              <a:pPr/>
              <a:t>4/22/2014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AD93096-5B34-4342-9326-69289CEAE4C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1014388" y="1"/>
            <a:ext cx="24195024" cy="492984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a:p>
        </p:txBody>
      </p:sp>
      <p:cxnSp>
        <p:nvCxnSpPr>
          <p:cNvPr id="9" name="Straight Connector 8"/>
          <p:cNvCxnSpPr/>
          <p:nvPr/>
        </p:nvCxnSpPr>
        <p:spPr>
          <a:xfrm flipV="1">
            <a:off x="1001056" y="4948199"/>
            <a:ext cx="2420710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23477028" y="3191970"/>
            <a:ext cx="348503" cy="354084"/>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2520315" y="1158285"/>
            <a:ext cx="18902363" cy="1842091"/>
          </a:xfrm>
        </p:spPr>
        <p:txBody>
          <a:bodyPr anchor="b"/>
          <a:lstStyle>
            <a:lvl1pPr algn="l">
              <a:buNone/>
              <a:defRPr sz="57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1014388" y="4971175"/>
            <a:ext cx="24195024" cy="13020378"/>
          </a:xfrm>
          <a:solidFill>
            <a:schemeClr val="bg2"/>
          </a:solidFill>
        </p:spPr>
        <p:txBody>
          <a:bodyPr/>
          <a:lstStyle>
            <a:lvl1pPr marL="0" indent="0">
              <a:buNone/>
              <a:defRPr sz="86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2520315" y="3019128"/>
            <a:ext cx="18902363" cy="1800225"/>
          </a:xfrm>
        </p:spPr>
        <p:txBody>
          <a:bodyPr/>
          <a:lstStyle>
            <a:lvl1pPr marL="74066" indent="0">
              <a:spcBef>
                <a:spcPts val="0"/>
              </a:spcBef>
              <a:buNone/>
              <a:defRPr sz="3800">
                <a:solidFill>
                  <a:srgbClr val="FFFFFF"/>
                </a:solidFill>
              </a:defRPr>
            </a:lvl1pPr>
            <a:lvl2pPr>
              <a:defRPr sz="3200"/>
            </a:lvl2pPr>
            <a:lvl3pPr>
              <a:defRPr sz="2700"/>
            </a:lvl3pPr>
            <a:lvl4pPr>
              <a:defRPr sz="2400"/>
            </a:lvl4pPr>
            <a:lvl5pPr>
              <a:defRPr sz="2400"/>
            </a:lvl5pPr>
            <a:extLst/>
          </a:lstStyle>
          <a:p>
            <a:pPr lvl="0" eaLnBrk="1" latinLnBrk="0" hangingPunct="1"/>
            <a:r>
              <a:rPr kumimoji="0" lang="en-US" smtClean="0"/>
              <a:t>Click to edit Master text styles</a:t>
            </a:r>
          </a:p>
        </p:txBody>
      </p:sp>
      <p:grpSp>
        <p:nvGrpSpPr>
          <p:cNvPr id="14" name="Group 13"/>
          <p:cNvGrpSpPr/>
          <p:nvPr/>
        </p:nvGrpSpPr>
        <p:grpSpPr>
          <a:xfrm rot="5400000">
            <a:off x="23897080" y="3592020"/>
            <a:ext cx="348503" cy="354084"/>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22940956" y="3862823"/>
            <a:ext cx="348503" cy="354084"/>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17852231" y="145686"/>
            <a:ext cx="5880735" cy="958453"/>
          </a:xfrm>
        </p:spPr>
        <p:txBody>
          <a:bodyPr/>
          <a:lstStyle>
            <a:extLst/>
          </a:lstStyle>
          <a:p>
            <a:fld id="{51E20EC5-AC53-4169-941E-EDF10CD23748}" type="datetimeFigureOut">
              <a:rPr lang="en-US" smtClean="0"/>
              <a:pPr/>
              <a:t>4/22/2014</a:t>
            </a:fld>
            <a:endParaRPr lang="en-US"/>
          </a:p>
        </p:txBody>
      </p:sp>
      <p:sp>
        <p:nvSpPr>
          <p:cNvPr id="6" name="Footer Placeholder 5"/>
          <p:cNvSpPr>
            <a:spLocks noGrp="1"/>
          </p:cNvSpPr>
          <p:nvPr>
            <p:ph type="ftr" sz="quarter" idx="11"/>
          </p:nvPr>
        </p:nvSpPr>
        <p:spPr>
          <a:xfrm>
            <a:off x="2520315" y="145686"/>
            <a:ext cx="15331916" cy="958453"/>
          </a:xfrm>
        </p:spPr>
        <p:txBody>
          <a:bodyPr/>
          <a:lstStyle>
            <a:extLst/>
          </a:lstStyle>
          <a:p>
            <a:endParaRPr lang="en-US"/>
          </a:p>
        </p:txBody>
      </p:sp>
      <p:sp>
        <p:nvSpPr>
          <p:cNvPr id="7" name="Slide Number Placeholder 6"/>
          <p:cNvSpPr>
            <a:spLocks noGrp="1"/>
          </p:cNvSpPr>
          <p:nvPr>
            <p:ph type="sldNum" sz="quarter" idx="12"/>
          </p:nvPr>
        </p:nvSpPr>
        <p:spPr>
          <a:xfrm>
            <a:off x="23732966" y="145686"/>
            <a:ext cx="1260158" cy="958453"/>
          </a:xfrm>
        </p:spPr>
        <p:txBody>
          <a:bodyPr/>
          <a:lstStyle>
            <a:extLst/>
          </a:lstStyle>
          <a:p>
            <a:fld id="{1AD93096-5B34-4342-9326-69289CEAE4C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3"/>
            <a:ext cx="1008126" cy="17992947"/>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a:p>
        </p:txBody>
      </p:sp>
      <p:sp>
        <p:nvSpPr>
          <p:cNvPr id="8" name="Rectangle 7"/>
          <p:cNvSpPr/>
          <p:nvPr/>
        </p:nvSpPr>
        <p:spPr>
          <a:xfrm>
            <a:off x="703646" y="13249409"/>
            <a:ext cx="201625" cy="4440555"/>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a:p>
        </p:txBody>
      </p:sp>
      <p:sp>
        <p:nvSpPr>
          <p:cNvPr id="9" name="Rectangle 8"/>
          <p:cNvSpPr/>
          <p:nvPr/>
        </p:nvSpPr>
        <p:spPr>
          <a:xfrm>
            <a:off x="703646" y="12591650"/>
            <a:ext cx="201625" cy="600075"/>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a:p>
        </p:txBody>
      </p:sp>
      <p:sp>
        <p:nvSpPr>
          <p:cNvPr id="10" name="Rectangle 9"/>
          <p:cNvSpPr/>
          <p:nvPr/>
        </p:nvSpPr>
        <p:spPr>
          <a:xfrm>
            <a:off x="703646" y="12173923"/>
            <a:ext cx="201625" cy="360045"/>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a:p>
        </p:txBody>
      </p:sp>
      <p:sp>
        <p:nvSpPr>
          <p:cNvPr id="11" name="Rectangle 10"/>
          <p:cNvSpPr/>
          <p:nvPr/>
        </p:nvSpPr>
        <p:spPr>
          <a:xfrm>
            <a:off x="703646" y="11924217"/>
            <a:ext cx="201625" cy="1920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dirty="0"/>
          </a:p>
        </p:txBody>
      </p:sp>
      <p:sp>
        <p:nvSpPr>
          <p:cNvPr id="12" name="Rectangle 11"/>
          <p:cNvSpPr/>
          <p:nvPr/>
        </p:nvSpPr>
        <p:spPr>
          <a:xfrm>
            <a:off x="853219" y="1786252"/>
            <a:ext cx="126016" cy="96012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dirty="0"/>
          </a:p>
        </p:txBody>
      </p:sp>
      <p:sp>
        <p:nvSpPr>
          <p:cNvPr id="15" name="Rectangle 14"/>
          <p:cNvSpPr/>
          <p:nvPr/>
        </p:nvSpPr>
        <p:spPr>
          <a:xfrm>
            <a:off x="741633" y="1786252"/>
            <a:ext cx="75609" cy="96012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dirty="0"/>
          </a:p>
        </p:txBody>
      </p:sp>
      <p:sp>
        <p:nvSpPr>
          <p:cNvPr id="16" name="Rectangle 15"/>
          <p:cNvSpPr/>
          <p:nvPr/>
        </p:nvSpPr>
        <p:spPr>
          <a:xfrm>
            <a:off x="689118" y="1786252"/>
            <a:ext cx="25203" cy="96012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a:p>
        </p:txBody>
      </p:sp>
      <p:sp>
        <p:nvSpPr>
          <p:cNvPr id="17" name="Rectangle 16"/>
          <p:cNvSpPr/>
          <p:nvPr/>
        </p:nvSpPr>
        <p:spPr>
          <a:xfrm>
            <a:off x="611248" y="1786252"/>
            <a:ext cx="25203" cy="96012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dirty="0"/>
          </a:p>
        </p:txBody>
      </p:sp>
      <p:sp>
        <p:nvSpPr>
          <p:cNvPr id="22" name="Title Placeholder 21"/>
          <p:cNvSpPr>
            <a:spLocks noGrp="1"/>
          </p:cNvSpPr>
          <p:nvPr>
            <p:ph type="title"/>
          </p:nvPr>
        </p:nvSpPr>
        <p:spPr>
          <a:xfrm>
            <a:off x="2520315" y="1344168"/>
            <a:ext cx="21422678" cy="2400300"/>
          </a:xfrm>
          <a:prstGeom prst="rect">
            <a:avLst/>
          </a:prstGeom>
        </p:spPr>
        <p:txBody>
          <a:bodyPr vert="horz" lIns="246888" tIns="123444" rIns="246888" bIns="123444"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2520315" y="4681845"/>
            <a:ext cx="21422678" cy="12001500"/>
          </a:xfrm>
          <a:prstGeom prst="rect">
            <a:avLst/>
          </a:prstGeom>
        </p:spPr>
        <p:txBody>
          <a:bodyPr vert="horz" lIns="246888" tIns="123444" rIns="246888" bIns="123444">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17852231" y="16843773"/>
            <a:ext cx="5880735" cy="958453"/>
          </a:xfrm>
          <a:prstGeom prst="rect">
            <a:avLst/>
          </a:prstGeom>
        </p:spPr>
        <p:txBody>
          <a:bodyPr vert="horz" lIns="246888" tIns="123444" rIns="246888" bIns="123444" anchor="b"/>
          <a:lstStyle>
            <a:lvl1pPr algn="l" eaLnBrk="1" latinLnBrk="0" hangingPunct="1">
              <a:defRPr kumimoji="0" sz="3000">
                <a:solidFill>
                  <a:schemeClr val="tx2"/>
                </a:solidFill>
              </a:defRPr>
            </a:lvl1pPr>
            <a:extLst/>
          </a:lstStyle>
          <a:p>
            <a:fld id="{8D3816DF-213E-421B-92D3-C068DBB023D6}" type="datetimeFigureOut">
              <a:rPr lang="en-US" smtClean="0">
                <a:solidFill>
                  <a:schemeClr val="tx2"/>
                </a:solidFill>
              </a:rPr>
              <a:pPr/>
              <a:t>4/22/2014</a:t>
            </a:fld>
            <a:endParaRPr lang="en-US" sz="2000" dirty="0">
              <a:solidFill>
                <a:schemeClr val="tx2"/>
              </a:solidFill>
            </a:endParaRPr>
          </a:p>
        </p:txBody>
      </p:sp>
      <p:sp>
        <p:nvSpPr>
          <p:cNvPr id="3" name="Footer Placeholder 2"/>
          <p:cNvSpPr>
            <a:spLocks noGrp="1"/>
          </p:cNvSpPr>
          <p:nvPr>
            <p:ph type="ftr" sz="quarter" idx="3"/>
          </p:nvPr>
        </p:nvSpPr>
        <p:spPr>
          <a:xfrm>
            <a:off x="2520315" y="16843773"/>
            <a:ext cx="15331916" cy="958453"/>
          </a:xfrm>
          <a:prstGeom prst="rect">
            <a:avLst/>
          </a:prstGeom>
        </p:spPr>
        <p:txBody>
          <a:bodyPr vert="horz" lIns="246888" tIns="123444" rIns="246888" bIns="123444" anchor="b"/>
          <a:lstStyle>
            <a:lvl1pPr algn="r" eaLnBrk="1" latinLnBrk="0" hangingPunct="1">
              <a:defRPr kumimoji="0" sz="3000">
                <a:solidFill>
                  <a:schemeClr val="tx2"/>
                </a:solidFill>
              </a:defRPr>
            </a:lvl1pPr>
            <a:extLst/>
          </a:lstStyle>
          <a:p>
            <a:pPr algn="r"/>
            <a:endParaRPr lang="en-US" sz="2000" dirty="0">
              <a:solidFill>
                <a:schemeClr val="tx2"/>
              </a:solidFill>
            </a:endParaRPr>
          </a:p>
        </p:txBody>
      </p:sp>
      <p:sp>
        <p:nvSpPr>
          <p:cNvPr id="23" name="Slide Number Placeholder 22"/>
          <p:cNvSpPr>
            <a:spLocks noGrp="1"/>
          </p:cNvSpPr>
          <p:nvPr>
            <p:ph type="sldNum" sz="quarter" idx="4"/>
          </p:nvPr>
        </p:nvSpPr>
        <p:spPr>
          <a:xfrm>
            <a:off x="23732966" y="16843773"/>
            <a:ext cx="1260158" cy="958453"/>
          </a:xfrm>
          <a:prstGeom prst="rect">
            <a:avLst/>
          </a:prstGeom>
        </p:spPr>
        <p:txBody>
          <a:bodyPr vert="horz" lIns="246888" tIns="123444" rIns="246888" bIns="123444" anchor="b"/>
          <a:lstStyle>
            <a:lvl1pPr algn="l" eaLnBrk="1" latinLnBrk="0" hangingPunct="1">
              <a:defRPr kumimoji="0" sz="3200">
                <a:solidFill>
                  <a:schemeClr val="tx2"/>
                </a:solidFill>
              </a:defRPr>
            </a:lvl1pPr>
            <a:extLst/>
          </a:lstStyle>
          <a:p>
            <a:pPr algn="l"/>
            <a:fld id="{72AC53DF-4216-466D-99A7-94400E6C2A25}" type="slidenum">
              <a:rPr lang="en-US" sz="2200" smtClean="0">
                <a:solidFill>
                  <a:schemeClr val="tx2"/>
                </a:solidFill>
              </a:rPr>
              <a:pPr algn="l"/>
              <a:t>‹#›</a:t>
            </a:fld>
            <a:endParaRPr lang="en-US" sz="2200" dirty="0">
              <a:solidFill>
                <a:schemeClr val="tx2"/>
              </a:solidFill>
            </a:endParaRPr>
          </a:p>
        </p:txBody>
      </p:sp>
    </p:spTree>
  </p:cSld>
  <p:clrMap bg1="dk1" tx1="lt1" bg2="dk2" tx2="lt2" accent1="accent1" accent2="accent2" accent3="accent3" accent4="accent4" accent5="accent5" accent6="accent6" hlink="hlink" folHlink="folHlink"/>
  <p:sldLayoutIdLst>
    <p:sldLayoutId id="2147483851" r:id="rId1"/>
    <p:sldLayoutId id="2147483852" r:id="rId2"/>
    <p:sldLayoutId id="2147483853" r:id="rId3"/>
    <p:sldLayoutId id="2147483854" r:id="rId4"/>
    <p:sldLayoutId id="2147483855" r:id="rId5"/>
    <p:sldLayoutId id="2147483856" r:id="rId6"/>
    <p:sldLayoutId id="2147483857" r:id="rId7"/>
    <p:sldLayoutId id="2147483858" r:id="rId8"/>
    <p:sldLayoutId id="2147483859" r:id="rId9"/>
    <p:sldLayoutId id="2147483860" r:id="rId10"/>
    <p:sldLayoutId id="2147483861" r:id="rId11"/>
  </p:sldLayoutIdLst>
  <p:txStyles>
    <p:titleStyle>
      <a:lvl1pPr algn="l" rtl="0" eaLnBrk="1" latinLnBrk="0" hangingPunct="1">
        <a:spcBef>
          <a:spcPct val="0"/>
        </a:spcBef>
        <a:buNone/>
        <a:defRPr kumimoji="0" sz="10800" kern="1200" spc="-270" baseline="0">
          <a:solidFill>
            <a:schemeClr val="tx2">
              <a:satMod val="200000"/>
            </a:schemeClr>
          </a:solidFill>
          <a:latin typeface="+mj-lt"/>
          <a:ea typeface="+mj-ea"/>
          <a:cs typeface="+mj-cs"/>
        </a:defRPr>
      </a:lvl1pPr>
      <a:extLst/>
    </p:titleStyle>
    <p:bodyStyle>
      <a:lvl1pPr marL="1110996" indent="-925830" algn="l" rtl="0" eaLnBrk="1" latinLnBrk="0" hangingPunct="1">
        <a:spcBef>
          <a:spcPts val="1890"/>
        </a:spcBef>
        <a:buClr>
          <a:schemeClr val="tx2"/>
        </a:buClr>
        <a:buSzPct val="95000"/>
        <a:buFont typeface="Wingdings"/>
        <a:buChar char=""/>
        <a:defRPr kumimoji="0" sz="8100" kern="1200">
          <a:solidFill>
            <a:schemeClr val="tx1"/>
          </a:solidFill>
          <a:latin typeface="+mn-lt"/>
          <a:ea typeface="+mn-ea"/>
          <a:cs typeface="+mn-cs"/>
        </a:defRPr>
      </a:lvl1pPr>
      <a:lvl2pPr marL="1999793" indent="-771525" algn="l" rtl="0" eaLnBrk="1" latinLnBrk="0" hangingPunct="1">
        <a:spcBef>
          <a:spcPct val="20000"/>
        </a:spcBef>
        <a:buClr>
          <a:schemeClr val="accent2"/>
        </a:buClr>
        <a:buSzPct val="90000"/>
        <a:buFont typeface="Wingdings"/>
        <a:buChar char=""/>
        <a:defRPr kumimoji="0" sz="7000" kern="1200">
          <a:solidFill>
            <a:schemeClr val="tx1"/>
          </a:solidFill>
          <a:latin typeface="+mn-lt"/>
          <a:ea typeface="+mn-ea"/>
          <a:cs typeface="+mn-cs"/>
        </a:defRPr>
      </a:lvl2pPr>
      <a:lvl3pPr marL="2691079" indent="-617220" algn="l" rtl="0" eaLnBrk="1" latinLnBrk="0" hangingPunct="1">
        <a:spcBef>
          <a:spcPct val="20000"/>
        </a:spcBef>
        <a:buClr>
          <a:schemeClr val="accent2"/>
        </a:buClr>
        <a:buFont typeface="Wingdings 2"/>
        <a:buChar char=""/>
        <a:defRPr kumimoji="0" sz="6500" kern="1200">
          <a:solidFill>
            <a:schemeClr val="tx1"/>
          </a:solidFill>
          <a:latin typeface="+mn-lt"/>
          <a:ea typeface="+mn-ea"/>
          <a:cs typeface="+mn-cs"/>
        </a:defRPr>
      </a:lvl3pPr>
      <a:lvl4pPr marL="3407054" indent="-617220" algn="l" rtl="0" eaLnBrk="1" latinLnBrk="0" hangingPunct="1">
        <a:spcBef>
          <a:spcPct val="20000"/>
        </a:spcBef>
        <a:buClr>
          <a:schemeClr val="accent3"/>
        </a:buClr>
        <a:buFont typeface="Wingdings 3"/>
        <a:buChar char=""/>
        <a:defRPr kumimoji="0" sz="5900" kern="1200">
          <a:solidFill>
            <a:schemeClr val="tx1"/>
          </a:solidFill>
          <a:latin typeface="+mn-lt"/>
          <a:ea typeface="+mn-ea"/>
          <a:cs typeface="+mn-cs"/>
        </a:defRPr>
      </a:lvl4pPr>
      <a:lvl5pPr marL="3999586" indent="-567842" algn="l" rtl="0" eaLnBrk="1" latinLnBrk="0" hangingPunct="1">
        <a:spcBef>
          <a:spcPct val="20000"/>
        </a:spcBef>
        <a:buClr>
          <a:schemeClr val="accent3"/>
        </a:buClr>
        <a:buFont typeface="Wingdings 2"/>
        <a:buChar char=""/>
        <a:defRPr kumimoji="0" sz="5400" kern="1200">
          <a:solidFill>
            <a:schemeClr val="tx1"/>
          </a:solidFill>
          <a:latin typeface="+mn-lt"/>
          <a:ea typeface="+mn-ea"/>
          <a:cs typeface="+mn-cs"/>
        </a:defRPr>
      </a:lvl5pPr>
      <a:lvl6pPr marL="4616806" indent="-567842" algn="l" rtl="0" eaLnBrk="1" latinLnBrk="0" hangingPunct="1">
        <a:spcBef>
          <a:spcPct val="20000"/>
        </a:spcBef>
        <a:buClr>
          <a:schemeClr val="accent3"/>
        </a:buClr>
        <a:buFont typeface="Wingdings 2"/>
        <a:buChar char=""/>
        <a:defRPr kumimoji="0" sz="4900" kern="1200">
          <a:solidFill>
            <a:schemeClr val="tx1"/>
          </a:solidFill>
          <a:latin typeface="+mn-lt"/>
          <a:ea typeface="+mn-ea"/>
          <a:cs typeface="+mn-cs"/>
        </a:defRPr>
      </a:lvl6pPr>
      <a:lvl7pPr marL="5135270" indent="-493776" algn="l" rtl="0" eaLnBrk="1" latinLnBrk="0" hangingPunct="1">
        <a:spcBef>
          <a:spcPct val="20000"/>
        </a:spcBef>
        <a:buClr>
          <a:schemeClr val="accent4"/>
        </a:buClr>
        <a:buFont typeface="Wingdings 2"/>
        <a:buChar char=""/>
        <a:defRPr kumimoji="0" sz="4300" kern="1200">
          <a:solidFill>
            <a:schemeClr val="tx1"/>
          </a:solidFill>
          <a:latin typeface="+mn-lt"/>
          <a:ea typeface="+mn-ea"/>
          <a:cs typeface="+mn-cs"/>
        </a:defRPr>
      </a:lvl7pPr>
      <a:lvl8pPr marL="5653735" indent="-493776" algn="l" rtl="0" eaLnBrk="1" latinLnBrk="0" hangingPunct="1">
        <a:spcBef>
          <a:spcPct val="20000"/>
        </a:spcBef>
        <a:buClr>
          <a:schemeClr val="accent4"/>
        </a:buClr>
        <a:buFont typeface="Wingdings 2"/>
        <a:buChar char=""/>
        <a:defRPr kumimoji="0" sz="4300" kern="1200">
          <a:solidFill>
            <a:schemeClr val="tx1"/>
          </a:solidFill>
          <a:latin typeface="+mn-lt"/>
          <a:ea typeface="+mn-ea"/>
          <a:cs typeface="+mn-cs"/>
        </a:defRPr>
      </a:lvl8pPr>
      <a:lvl9pPr marL="6172200" indent="-493776" algn="l" rtl="0" eaLnBrk="1" latinLnBrk="0" hangingPunct="1">
        <a:spcBef>
          <a:spcPct val="20000"/>
        </a:spcBef>
        <a:buClr>
          <a:schemeClr val="accent4"/>
        </a:buClr>
        <a:buFont typeface="Wingdings 2"/>
        <a:buChar char=""/>
        <a:defRPr kumimoji="0" sz="43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1234440" algn="l" rtl="0" eaLnBrk="1" latinLnBrk="0" hangingPunct="1">
        <a:defRPr kumimoji="0" kern="1200">
          <a:solidFill>
            <a:schemeClr val="tx1"/>
          </a:solidFill>
          <a:latin typeface="+mn-lt"/>
          <a:ea typeface="+mn-ea"/>
          <a:cs typeface="+mn-cs"/>
        </a:defRPr>
      </a:lvl2pPr>
      <a:lvl3pPr marL="2468880" algn="l" rtl="0" eaLnBrk="1" latinLnBrk="0" hangingPunct="1">
        <a:defRPr kumimoji="0" kern="1200">
          <a:solidFill>
            <a:schemeClr val="tx1"/>
          </a:solidFill>
          <a:latin typeface="+mn-lt"/>
          <a:ea typeface="+mn-ea"/>
          <a:cs typeface="+mn-cs"/>
        </a:defRPr>
      </a:lvl3pPr>
      <a:lvl4pPr marL="3703320" algn="l" rtl="0" eaLnBrk="1" latinLnBrk="0" hangingPunct="1">
        <a:defRPr kumimoji="0" kern="1200">
          <a:solidFill>
            <a:schemeClr val="tx1"/>
          </a:solidFill>
          <a:latin typeface="+mn-lt"/>
          <a:ea typeface="+mn-ea"/>
          <a:cs typeface="+mn-cs"/>
        </a:defRPr>
      </a:lvl4pPr>
      <a:lvl5pPr marL="4937760" algn="l" rtl="0" eaLnBrk="1" latinLnBrk="0" hangingPunct="1">
        <a:defRPr kumimoji="0" kern="1200">
          <a:solidFill>
            <a:schemeClr val="tx1"/>
          </a:solidFill>
          <a:latin typeface="+mn-lt"/>
          <a:ea typeface="+mn-ea"/>
          <a:cs typeface="+mn-cs"/>
        </a:defRPr>
      </a:lvl5pPr>
      <a:lvl6pPr marL="6172200" algn="l" rtl="0" eaLnBrk="1" latinLnBrk="0" hangingPunct="1">
        <a:defRPr kumimoji="0" kern="1200">
          <a:solidFill>
            <a:schemeClr val="tx1"/>
          </a:solidFill>
          <a:latin typeface="+mn-lt"/>
          <a:ea typeface="+mn-ea"/>
          <a:cs typeface="+mn-cs"/>
        </a:defRPr>
      </a:lvl6pPr>
      <a:lvl7pPr marL="7406640" algn="l" rtl="0" eaLnBrk="1" latinLnBrk="0" hangingPunct="1">
        <a:defRPr kumimoji="0" kern="1200">
          <a:solidFill>
            <a:schemeClr val="tx1"/>
          </a:solidFill>
          <a:latin typeface="+mn-lt"/>
          <a:ea typeface="+mn-ea"/>
          <a:cs typeface="+mn-cs"/>
        </a:defRPr>
      </a:lvl7pPr>
      <a:lvl8pPr marL="8641080" algn="l" rtl="0" eaLnBrk="1" latinLnBrk="0" hangingPunct="1">
        <a:defRPr kumimoji="0" kern="1200">
          <a:solidFill>
            <a:schemeClr val="tx1"/>
          </a:solidFill>
          <a:latin typeface="+mn-lt"/>
          <a:ea typeface="+mn-ea"/>
          <a:cs typeface="+mn-cs"/>
        </a:defRPr>
      </a:lvl8pPr>
      <a:lvl9pPr marL="987552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chart" Target="../charts/chart2.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4.xml"/><Relationship Id="rId4" Type="http://schemas.openxmlformats.org/officeDocument/2006/relationships/image" Target="../media/image10.jpeg"/></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hyperlink" Target="http://http/www.archnoise.com"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type="ctrTitle"/>
          </p:nvPr>
        </p:nvSpPr>
        <p:spPr/>
        <p:txBody>
          <a:bodyPr/>
          <a:lstStyle>
            <a:extLst/>
          </a:lstStyle>
          <a:p>
            <a:pPr algn="ctr"/>
            <a:r>
              <a:rPr lang="fa-IR" sz="5800" dirty="0" smtClean="0"/>
              <a:t>تاسيسات و زير ساخت هاي شهري</a:t>
            </a:r>
            <a:endParaRPr lang="en-US" sz="5800" dirty="0"/>
          </a:p>
        </p:txBody>
      </p:sp>
      <p:sp>
        <p:nvSpPr>
          <p:cNvPr id="5" name="Rectangle 4"/>
          <p:cNvSpPr>
            <a:spLocks noGrp="1"/>
          </p:cNvSpPr>
          <p:nvPr>
            <p:ph type="subTitle" idx="1"/>
          </p:nvPr>
        </p:nvSpPr>
        <p:spPr>
          <a:xfrm>
            <a:off x="4457643" y="10358447"/>
            <a:ext cx="10607205" cy="4125545"/>
          </a:xfrm>
        </p:spPr>
        <p:txBody>
          <a:bodyPr>
            <a:noAutofit/>
          </a:bodyPr>
          <a:lstStyle>
            <a:extLst/>
          </a:lstStyle>
          <a:p>
            <a:pPr algn="ctr"/>
            <a:endParaRPr lang="fa-IR" dirty="0" smtClean="0"/>
          </a:p>
          <a:p>
            <a:pPr algn="ctr"/>
            <a:endParaRPr lang="fa-IR" dirty="0" smtClean="0"/>
          </a:p>
          <a:p>
            <a:pPr algn="ctr"/>
            <a:endParaRPr lang="fa-IR" dirty="0" smtClean="0"/>
          </a:p>
          <a:p>
            <a:pPr algn="ctr"/>
            <a:endParaRPr lang="fa-IR" dirty="0" smtClean="0"/>
          </a:p>
          <a:p>
            <a:pPr algn="ctr"/>
            <a:endParaRPr lang="fa-IR" dirty="0" smtClean="0"/>
          </a:p>
          <a:p>
            <a:pPr algn="ctr"/>
            <a:endParaRPr lang="fa-IR" dirty="0" smtClean="0"/>
          </a:p>
          <a:p>
            <a:pPr algn="ctr"/>
            <a:endParaRPr lang="fa-IR" dirty="0" smtClean="0"/>
          </a:p>
          <a:p>
            <a:pPr algn="ctr"/>
            <a:endParaRPr lang="fa-IR" dirty="0" smtClean="0"/>
          </a:p>
        </p:txBody>
      </p:sp>
      <p:sp>
        <p:nvSpPr>
          <p:cNvPr id="7" name="TextBox 6"/>
          <p:cNvSpPr txBox="1"/>
          <p:nvPr/>
        </p:nvSpPr>
        <p:spPr>
          <a:xfrm>
            <a:off x="7482151" y="17032753"/>
            <a:ext cx="5907030" cy="658642"/>
          </a:xfrm>
          <a:prstGeom prst="rect">
            <a:avLst/>
          </a:prstGeom>
          <a:noFill/>
        </p:spPr>
        <p:txBody>
          <a:bodyPr wrap="square" lIns="164592" tIns="82296" rIns="164592" bIns="82296" rtlCol="0">
            <a:spAutoFit/>
          </a:bodyPr>
          <a:lstStyle/>
          <a:p>
            <a:pPr algn="r"/>
            <a:r>
              <a:rPr lang="fa-IR" dirty="0" smtClean="0"/>
              <a:t>نيم سال دوم93-92</a:t>
            </a:r>
            <a:endParaRPr lang="en-US" dirty="0"/>
          </a:p>
        </p:txBody>
      </p:sp>
      <p:sp>
        <p:nvSpPr>
          <p:cNvPr id="2" name="TextBox 1"/>
          <p:cNvSpPr txBox="1"/>
          <p:nvPr/>
        </p:nvSpPr>
        <p:spPr>
          <a:xfrm>
            <a:off x="8137079" y="13969677"/>
            <a:ext cx="9577064" cy="2062103"/>
          </a:xfrm>
          <a:prstGeom prst="rect">
            <a:avLst/>
          </a:prstGeom>
          <a:noFill/>
        </p:spPr>
        <p:txBody>
          <a:bodyPr wrap="square" rtlCol="0">
            <a:spAutoFit/>
          </a:bodyPr>
          <a:lstStyle/>
          <a:p>
            <a:pPr algn="ctr"/>
            <a:r>
              <a:rPr lang="fa-IR" sz="4800" b="1" dirty="0" smtClean="0"/>
              <a:t>نرگس بابایی صالح</a:t>
            </a:r>
            <a:endParaRPr lang="fa-IR" dirty="0" smtClean="0"/>
          </a:p>
          <a:p>
            <a:pPr algn="ctr"/>
            <a:endParaRPr lang="fa-IR" sz="4000" b="1" dirty="0" smtClean="0"/>
          </a:p>
          <a:p>
            <a:pPr algn="ctr"/>
            <a:r>
              <a:rPr lang="fa-IR" sz="4000" b="1" dirty="0" smtClean="0"/>
              <a:t>استاد راهنما:مهندس افروز</a:t>
            </a:r>
            <a:endParaRPr lang="en-US" sz="4000" b="1"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p:cNvSpPr>
          <p:nvPr>
            <p:ph sz="half" idx="1"/>
          </p:nvPr>
        </p:nvSpPr>
        <p:spPr>
          <a:xfrm>
            <a:off x="957181" y="1214383"/>
            <a:ext cx="23074474" cy="15430608"/>
          </a:xfrm>
        </p:spPr>
        <p:txBody>
          <a:bodyPr>
            <a:normAutofit/>
          </a:bodyPr>
          <a:lstStyle>
            <a:extLst/>
          </a:lstStyle>
          <a:p>
            <a:endParaRPr lang="fa-IR" sz="3200" dirty="0" smtClean="0"/>
          </a:p>
          <a:p>
            <a:pPr algn="r" rtl="1">
              <a:buNone/>
            </a:pPr>
            <a:r>
              <a:rPr lang="fa-IR" sz="3200" dirty="0" smtClean="0"/>
              <a:t>در روش های هوادهی عمقی ، به منظور انتقال و تزریق مناسب هوای فشرده به آب یا فاضلاب استفاده از دیفیوزرهای توزیع هوا به دلیل تولید حباب های بسیار ریز توصیه می شود.دیفیوزرها بسته به نوع کاربرد و اندازه  روزنه ها در انواع حباب ریز و حباب درشت موجود می باشند. هر قدر حباب های هوا کوچکتر باشند، راندمان انتقال اکسیژن به آب بیشتر خواهد بود.</a:t>
            </a:r>
          </a:p>
          <a:p>
            <a:pPr algn="r" rtl="1">
              <a:buNone/>
            </a:pPr>
            <a:r>
              <a:rPr lang="fa-IR" sz="3200" dirty="0" smtClean="0"/>
              <a:t>دیفیوزرهای نوع حباب ریز شامل یک دیسک با قاب نگهدارنده از جنس پلی پروپیلن و یک غشاء لاستیکی قابل انعطاف از جنس </a:t>
            </a:r>
            <a:r>
              <a:rPr lang="en-US" sz="3200" dirty="0" smtClean="0"/>
              <a:t>EPDM  </a:t>
            </a:r>
            <a:r>
              <a:rPr lang="fa-IR" sz="3200" dirty="0" smtClean="0"/>
              <a:t>جهت عبور حباب های ریز هوا می باشد.اتصال ورودی دیفیوزر در قسمت تحتانی قاب تعبیه شده که توسط بوشن هم سایز و یا کمربند اتصال از جنس پلی اتیلن قابل نصب روی انواع لوله می باشد.در بسیاری از موارد بدلیل نیاز به اختلاط و تلاطم به حوضچه های متعادل سازی فاضلاب و همچنین جلوگیری از افت فشار هوا و احتمال گرفتگی کمتر روزنه ها استفاده از دیفیوزرهای حباب درشت ترجیح داده می شوند.</a:t>
            </a:r>
          </a:p>
          <a:p>
            <a:pPr algn="r" rtl="1">
              <a:buNone/>
            </a:pPr>
            <a:r>
              <a:rPr lang="fa-IR" sz="3200" dirty="0" smtClean="0"/>
              <a:t>دیفیوزرهای هوادهی</a:t>
            </a:r>
          </a:p>
          <a:p>
            <a:pPr algn="r" rtl="1">
              <a:buNone/>
            </a:pPr>
            <a:r>
              <a:rPr lang="fa-IR" sz="3200" dirty="0" smtClean="0"/>
              <a:t>این دیفیوزرها قابلیت اختلاط بهتر و تعلیق رسوبات و لجن های غلیظ را دارا می باشند.دیفیوزرهای حباب درشت اغلب از جنس پلی پروپیلن و پی وی سی به شکل بشقابی ساده ، سوپاپی و مخروطی شکل قابل عرضه می باشد.</a:t>
            </a:r>
          </a:p>
          <a:p>
            <a:pPr algn="r" rtl="1">
              <a:buNone/>
            </a:pPr>
            <a:r>
              <a:rPr lang="fa-IR" sz="3200" dirty="0" smtClean="0"/>
              <a:t>ظرفیت متوسط هوادهی در دیفیوزرها در حدود 5 الی 15 متر مکعب در ساعت و حباب های تولید شده در اندازه های 1 الی 5 میلی متر می باشد</a:t>
            </a:r>
          </a:p>
          <a:p>
            <a:pPr algn="r" rtl="1">
              <a:buNone/>
            </a:pPr>
            <a:endParaRPr lang="en-US" sz="3000" dirty="0" smtClean="0"/>
          </a:p>
        </p:txBody>
      </p:sp>
      <p:pic>
        <p:nvPicPr>
          <p:cNvPr id="3074" name="Picture 2" descr="C:\Documents and Settings\Sepanta\Desktop\تاسيسات\تصفیه فاضلاب_files\fazelab_3.jpg"/>
          <p:cNvPicPr>
            <a:picLocks noChangeAspect="1" noChangeArrowheads="1"/>
          </p:cNvPicPr>
          <p:nvPr/>
        </p:nvPicPr>
        <p:blipFill>
          <a:blip r:embed="rId3"/>
          <a:srcRect/>
          <a:stretch>
            <a:fillRect/>
          </a:stretch>
        </p:blipFill>
        <p:spPr bwMode="auto">
          <a:xfrm>
            <a:off x="1171495" y="10429885"/>
            <a:ext cx="12416158" cy="6643734"/>
          </a:xfrm>
          <a:prstGeom prst="rect">
            <a:avLst/>
          </a:prstGeom>
          <a:ln w="88900" cap="sq" cmpd="thickThin">
            <a:solidFill>
              <a:srgbClr val="C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p:cNvSpPr>
          <p:nvPr>
            <p:ph sz="half" idx="1"/>
          </p:nvPr>
        </p:nvSpPr>
        <p:spPr>
          <a:xfrm>
            <a:off x="1279848" y="857194"/>
            <a:ext cx="23108997" cy="15671026"/>
          </a:xfrm>
        </p:spPr>
        <p:txBody>
          <a:bodyPr>
            <a:normAutofit/>
          </a:bodyPr>
          <a:lstStyle>
            <a:extLst/>
          </a:lstStyle>
          <a:p>
            <a:pPr algn="just" rtl="1">
              <a:buNone/>
            </a:pPr>
            <a:r>
              <a:rPr lang="fa-IR" sz="3200" dirty="0" smtClean="0"/>
              <a:t>2)روش  </a:t>
            </a:r>
            <a:r>
              <a:rPr lang="en-US" sz="3200" dirty="0" smtClean="0"/>
              <a:t>SBR ـ  (Sequencing Batch Reactor)</a:t>
            </a:r>
          </a:p>
          <a:p>
            <a:pPr algn="just" rtl="1">
              <a:buNone/>
            </a:pPr>
            <a:r>
              <a:rPr lang="fa-IR" sz="3200" dirty="0" smtClean="0"/>
              <a:t>هنگامیکه دبی فاضلاب ورودی به سیستم تصفیه خیلی کم باشد، در نظرگرفتن واحدهای هوادهی و ته نشینی بصورت مجزا باعث افزایش هزینة تصفیه به ازای هر مترمکعب فاضلاب می گردد. درچنین مواردی با انجام یک تغییر در روش لجن فعال این روش برای بکارگیری درسیستم تصفیه مناسب سازی می شود. طی این تغییر مخازن هوادهی و ته نشینی را با یکدیگر ترکیب نموده و فرآیندهای هوادهی و ته نشینی را بصورت متناوب و در زمانهای متوالی به انجام می رساند</a:t>
            </a:r>
            <a:r>
              <a:rPr lang="fa-IR" sz="3000" dirty="0" smtClean="0"/>
              <a:t>.</a:t>
            </a:r>
          </a:p>
          <a:p>
            <a:pPr algn="just" rtl="1">
              <a:buNone/>
            </a:pPr>
            <a:endParaRPr lang="fa-IR" sz="3200" dirty="0" smtClean="0"/>
          </a:p>
          <a:p>
            <a:pPr algn="just" rtl="1">
              <a:buNone/>
            </a:pPr>
            <a:endParaRPr lang="fa-IR" sz="3200" dirty="0" smtClean="0"/>
          </a:p>
          <a:p>
            <a:pPr algn="just" rtl="1">
              <a:buNone/>
            </a:pPr>
            <a:endParaRPr lang="fa-IR" sz="3200" dirty="0" smtClean="0"/>
          </a:p>
          <a:p>
            <a:pPr algn="just" rtl="1">
              <a:buNone/>
            </a:pPr>
            <a:endParaRPr lang="fa-IR" sz="3200" dirty="0" smtClean="0"/>
          </a:p>
          <a:p>
            <a:pPr algn="just" rtl="1">
              <a:buNone/>
            </a:pPr>
            <a:endParaRPr lang="fa-IR" sz="3200" dirty="0" smtClean="0"/>
          </a:p>
          <a:p>
            <a:pPr algn="just" rtl="1">
              <a:buNone/>
            </a:pPr>
            <a:endParaRPr lang="fa-IR" sz="3200" dirty="0" smtClean="0"/>
          </a:p>
          <a:p>
            <a:pPr algn="just" rtl="1">
              <a:buNone/>
            </a:pPr>
            <a:endParaRPr lang="fa-IR" sz="3200" dirty="0" smtClean="0"/>
          </a:p>
          <a:p>
            <a:pPr algn="just" rtl="1">
              <a:buNone/>
            </a:pPr>
            <a:endParaRPr lang="fa-IR" sz="3200" dirty="0" smtClean="0"/>
          </a:p>
          <a:p>
            <a:pPr algn="just" rtl="1">
              <a:buNone/>
            </a:pPr>
            <a:endParaRPr lang="fa-IR" sz="3200" dirty="0" smtClean="0"/>
          </a:p>
          <a:p>
            <a:pPr algn="justLow" rtl="1">
              <a:buNone/>
            </a:pPr>
            <a:endParaRPr lang="fa-IR" sz="3200" dirty="0" smtClean="0"/>
          </a:p>
          <a:p>
            <a:pPr algn="justLow" rtl="1">
              <a:buNone/>
            </a:pPr>
            <a:endParaRPr lang="fa-IR" sz="3200" dirty="0" smtClean="0"/>
          </a:p>
          <a:p>
            <a:pPr algn="justLow" rtl="1">
              <a:buNone/>
            </a:pPr>
            <a:endParaRPr lang="fa-IR" sz="3200" dirty="0" smtClean="0"/>
          </a:p>
          <a:p>
            <a:pPr algn="justLow" rtl="1">
              <a:buNone/>
            </a:pPr>
            <a:endParaRPr lang="fa-IR" sz="3200" dirty="0" smtClean="0"/>
          </a:p>
          <a:p>
            <a:pPr algn="justLow" rtl="1">
              <a:buNone/>
            </a:pPr>
            <a:endParaRPr lang="fa-IR" sz="3200" dirty="0" smtClean="0"/>
          </a:p>
          <a:p>
            <a:pPr algn="just" rtl="1">
              <a:buNone/>
            </a:pPr>
            <a:r>
              <a:rPr lang="fa-IR" sz="3200" dirty="0" smtClean="0"/>
              <a:t>3)روش </a:t>
            </a:r>
            <a:r>
              <a:rPr lang="en-US" sz="3200" dirty="0" smtClean="0"/>
              <a:t>RBC ـ (</a:t>
            </a:r>
            <a:r>
              <a:rPr lang="en-US" sz="3200" dirty="0" err="1" smtClean="0"/>
              <a:t>ARotating</a:t>
            </a:r>
            <a:r>
              <a:rPr lang="en-US" sz="3200" dirty="0" smtClean="0"/>
              <a:t> Biological Contactor) </a:t>
            </a:r>
          </a:p>
          <a:p>
            <a:pPr algn="justLow" rtl="1">
              <a:buNone/>
            </a:pPr>
            <a:r>
              <a:rPr lang="fa-IR" sz="3200" dirty="0" smtClean="0"/>
              <a:t>درتمامی روشهای مبتنی بر لجن فعال رشد میکروارگانیسم ها بصورت معلق بوده و مقداری انرژی صرف هوادهی می شود. در شرایطی که هزینة تأمین انرژی بسیار بالا باشد، می توان با استفاده از روش </a:t>
            </a:r>
            <a:r>
              <a:rPr lang="en-US" sz="3200" dirty="0" smtClean="0"/>
              <a:t>RBC   </a:t>
            </a:r>
            <a:r>
              <a:rPr lang="fa-IR" sz="3200" dirty="0" smtClean="0"/>
              <a:t>انرژی مصرفی  را کاهش داد. چرا که دراین روش میکروارگانیسم ها بر روی سطح صفحاتی گردان و نیمه مستغرق درفاضلاب چسبیده و روی آنها رشد می کنند</a:t>
            </a:r>
          </a:p>
          <a:p>
            <a:pPr algn="justLow" rtl="1">
              <a:buNone/>
            </a:pPr>
            <a:endParaRPr lang="fa-IR" sz="3200" dirty="0" smtClean="0"/>
          </a:p>
        </p:txBody>
      </p:sp>
      <p:graphicFrame>
        <p:nvGraphicFramePr>
          <p:cNvPr id="14" name="Chart 13"/>
          <p:cNvGraphicFramePr/>
          <p:nvPr/>
        </p:nvGraphicFramePr>
        <p:xfrm>
          <a:off x="12811602" y="4200525"/>
          <a:ext cx="3360420" cy="306705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Chart 14"/>
          <p:cNvGraphicFramePr/>
          <p:nvPr/>
        </p:nvGraphicFramePr>
        <p:xfrm>
          <a:off x="13021628" y="8601075"/>
          <a:ext cx="3360420" cy="3067050"/>
        </p:xfrm>
        <a:graphic>
          <a:graphicData uri="http://schemas.openxmlformats.org/drawingml/2006/chart">
            <c:chart xmlns:c="http://schemas.openxmlformats.org/drawingml/2006/chart" xmlns:r="http://schemas.openxmlformats.org/officeDocument/2006/relationships" r:id="rId4"/>
          </a:graphicData>
        </a:graphic>
      </p:graphicFrame>
      <p:pic>
        <p:nvPicPr>
          <p:cNvPr id="4101" name="Picture 5" descr="C:\Documents and Settings\Sepanta\Desktop\تاسيسات\تصفیه فاضلاب_files\fazelab_6.jpg"/>
          <p:cNvPicPr>
            <a:picLocks noChangeAspect="1" noChangeArrowheads="1"/>
          </p:cNvPicPr>
          <p:nvPr/>
        </p:nvPicPr>
        <p:blipFill>
          <a:blip r:embed="rId5"/>
          <a:srcRect/>
          <a:stretch>
            <a:fillRect/>
          </a:stretch>
        </p:blipFill>
        <p:spPr bwMode="auto">
          <a:xfrm>
            <a:off x="1028619" y="4357655"/>
            <a:ext cx="8538721" cy="8572560"/>
          </a:xfrm>
          <a:prstGeom prst="rect">
            <a:avLst/>
          </a:prstGeom>
          <a:ln w="88900" cap="sq" cmpd="thickThin">
            <a:solidFill>
              <a:srgbClr val="C00000"/>
            </a:solidFill>
            <a:prstDash val="solid"/>
            <a:miter lim="800000"/>
          </a:ln>
          <a:effectLst>
            <a:innerShdw blurRad="76200">
              <a:srgbClr val="000000"/>
            </a:innerShdw>
          </a:effectLst>
        </p:spPr>
      </p:pic>
      <p:pic>
        <p:nvPicPr>
          <p:cNvPr id="4102" name="Picture 6" descr="C:\Documents and Settings\Sepanta\Desktop\تاسيسات\تصفیه فاضلاب_files\fazelab_5.jpg"/>
          <p:cNvPicPr>
            <a:picLocks noChangeAspect="1" noChangeArrowheads="1"/>
          </p:cNvPicPr>
          <p:nvPr/>
        </p:nvPicPr>
        <p:blipFill>
          <a:blip r:embed="rId6"/>
          <a:srcRect/>
          <a:stretch>
            <a:fillRect/>
          </a:stretch>
        </p:blipFill>
        <p:spPr bwMode="auto">
          <a:xfrm>
            <a:off x="10292658" y="4429093"/>
            <a:ext cx="6380883" cy="8501122"/>
          </a:xfrm>
          <a:prstGeom prst="rect">
            <a:avLst/>
          </a:prstGeom>
          <a:ln w="88900" cap="sq" cmpd="thickThin">
            <a:solidFill>
              <a:srgbClr val="C00000"/>
            </a:solidFill>
            <a:prstDash val="solid"/>
            <a:miter lim="800000"/>
          </a:ln>
          <a:effectLst>
            <a:innerShdw blurRad="76200">
              <a:srgbClr val="000000"/>
            </a:innerShdw>
          </a:effectLst>
        </p:spPr>
      </p:pic>
      <p:pic>
        <p:nvPicPr>
          <p:cNvPr id="4103" name="Picture 7" descr="C:\Documents and Settings\Sepanta\Desktop\تاسيسات\تصفیه فاضلاب_files\fazelab_4.jpg"/>
          <p:cNvPicPr>
            <a:picLocks noChangeAspect="1" noChangeArrowheads="1"/>
          </p:cNvPicPr>
          <p:nvPr/>
        </p:nvPicPr>
        <p:blipFill>
          <a:blip r:embed="rId7"/>
          <a:srcRect/>
          <a:stretch>
            <a:fillRect/>
          </a:stretch>
        </p:blipFill>
        <p:spPr bwMode="auto">
          <a:xfrm>
            <a:off x="17387921" y="4429093"/>
            <a:ext cx="6643734" cy="8501122"/>
          </a:xfrm>
          <a:prstGeom prst="rect">
            <a:avLst/>
          </a:prstGeom>
          <a:ln w="88900" cap="sq" cmpd="thickThin">
            <a:solidFill>
              <a:srgbClr val="C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sz="half" idx="1"/>
          </p:nvPr>
        </p:nvSpPr>
        <p:spPr>
          <a:xfrm>
            <a:off x="1242933" y="6429357"/>
            <a:ext cx="23108997" cy="11001452"/>
          </a:xfrm>
        </p:spPr>
        <p:txBody>
          <a:bodyPr anchor="b">
            <a:normAutofit/>
          </a:bodyPr>
          <a:lstStyle/>
          <a:p>
            <a:pPr algn="just" rtl="1">
              <a:buNone/>
            </a:pPr>
            <a:r>
              <a:rPr lang="fa-IR" sz="3200" dirty="0" smtClean="0"/>
              <a:t>4)روش  </a:t>
            </a:r>
            <a:r>
              <a:rPr lang="en-US" sz="3200" dirty="0" smtClean="0"/>
              <a:t>MBR ـ (Membrane Biological Reactors)</a:t>
            </a:r>
          </a:p>
          <a:p>
            <a:pPr algn="just" rtl="1">
              <a:buNone/>
            </a:pPr>
            <a:r>
              <a:rPr lang="fa-IR" sz="3200" dirty="0" smtClean="0"/>
              <a:t>امروزه یکی از روشهای پیشرفته تصفیه فاضلاب روش غشایی(</a:t>
            </a:r>
            <a:r>
              <a:rPr lang="en-US" sz="3200" dirty="0" smtClean="0"/>
              <a:t>MBR) </a:t>
            </a:r>
            <a:r>
              <a:rPr lang="fa-IR" sz="3200" dirty="0" smtClean="0"/>
              <a:t>است که در این روش جداسازی میکروب ها توسط غشا انجام می شود. با نصب این غشا ها در درون رآکتور بیولوژیکی دیگر نیازی به بخش های ته نشینی و فیلتراسیون نیست و همین غشاها وظیفه جداسازی فاضلاب تصفیه شده از لجن را انجام می دهند. استفاده از غشا باعث می شود در فضای کم، تصفیه فاضلاب با راندمان بالا انجام شود به طوری که کیفیت فاضلاب تصفیه شده از استانداردهای فاضلاب برای تخلیه  به آب های سطحی نیز  بهتر است.</a:t>
            </a:r>
          </a:p>
          <a:p>
            <a:pPr algn="just" rtl="1">
              <a:buNone/>
            </a:pPr>
            <a:r>
              <a:rPr lang="fa-IR" sz="3200" dirty="0" smtClean="0"/>
              <a:t>در تصفیه فاضلاب ، ممبرین بیو-رآکتور (</a:t>
            </a:r>
            <a:r>
              <a:rPr lang="en-US" sz="3200" dirty="0" smtClean="0"/>
              <a:t>MBR) </a:t>
            </a:r>
            <a:r>
              <a:rPr lang="fa-IR" sz="3200" dirty="0" smtClean="0"/>
              <a:t>فن‌آوری جدیدی محسوب می‌شود که ترکیبی از تصفیه‌ به‌روش لجن فعال سنتی و فن‌آوری نوین جداسازی توسط ممبرین می‌باشد . به‌علت خاصیت جداسازی قوی ممبرین ، لجن فعال و مواد آلی با مولکول‌های بزرگ می‌توانند در مخزن </a:t>
            </a:r>
            <a:r>
              <a:rPr lang="en-US" sz="3200" dirty="0" smtClean="0"/>
              <a:t>MBR </a:t>
            </a:r>
            <a:r>
              <a:rPr lang="fa-IR" sz="3200" dirty="0" smtClean="0"/>
              <a:t>جمع‌آوری شوند و آب تمیز هم می‌تواند با عبور کردن از میان ممبرین تصفیه گردد . فرآیندهای مربوط به سیستم </a:t>
            </a:r>
            <a:r>
              <a:rPr lang="en-US" sz="3200" dirty="0" smtClean="0"/>
              <a:t>MBR ، </a:t>
            </a:r>
            <a:r>
              <a:rPr lang="fa-IR" sz="3200" dirty="0" smtClean="0"/>
              <a:t>بیو-رآکتور و فیلتراسیون آب می‌توانند به‌صورت هم‌زمان انجام شوند . مخزن برای لجن رسوب شده لازم نمی‌باشد . در این روش ، غلظت لجن بسیار بیش‌تر از روش سنتی است . زمان اقامت فاضلاب در مخزن (</a:t>
            </a:r>
            <a:r>
              <a:rPr lang="en-US" sz="3200" dirty="0" smtClean="0"/>
              <a:t>HRT) </a:t>
            </a:r>
            <a:r>
              <a:rPr lang="fa-IR" sz="3200" dirty="0" smtClean="0"/>
              <a:t>و زمان اقامت لجن در مخزن (</a:t>
            </a:r>
            <a:r>
              <a:rPr lang="en-US" sz="3200" dirty="0" smtClean="0"/>
              <a:t>SRT) </a:t>
            </a:r>
            <a:r>
              <a:rPr lang="fa-IR" sz="3200" dirty="0" smtClean="0"/>
              <a:t>می‌تواند به‌صورت جداگانه کنترل شود . در روش </a:t>
            </a:r>
            <a:r>
              <a:rPr lang="en-US" sz="3200" dirty="0" smtClean="0"/>
              <a:t>MBR </a:t>
            </a:r>
            <a:r>
              <a:rPr lang="fa-IR" sz="3200" dirty="0" smtClean="0"/>
              <a:t>نه‌تنها فاضلاب معمولی بلکه بسیاری از فاضلاب‌های آلوده شده با مقادیر بسیار زیاد مواد آلی نیز می‌توانند تصفیه گردند . با استفاده از فن‌آوری </a:t>
            </a:r>
            <a:r>
              <a:rPr lang="en-US" sz="3200" dirty="0" smtClean="0"/>
              <a:t>MBR </a:t>
            </a:r>
            <a:r>
              <a:rPr lang="fa-IR" sz="3200" dirty="0" smtClean="0"/>
              <a:t>می‌توان به‌آسانی بسیاری از فاضلاب‌ها را تصفیه نمود . </a:t>
            </a:r>
          </a:p>
          <a:p>
            <a:pPr algn="just" rtl="1">
              <a:buNone/>
            </a:pPr>
            <a:r>
              <a:rPr lang="fa-IR" sz="3200" dirty="0" smtClean="0"/>
              <a:t>به‌علت خاصیت جداسازی ممبرین ، عملکرد بیو-رآکتور توسط </a:t>
            </a:r>
            <a:r>
              <a:rPr lang="en-US" sz="3200" dirty="0" smtClean="0"/>
              <a:t>MBR </a:t>
            </a:r>
            <a:r>
              <a:rPr lang="fa-IR" sz="3200" dirty="0" smtClean="0"/>
              <a:t>ارتقاء زیادی پیدا کرده است . این روش در مقایسه با روش سنتی تصفیه فاضلاب ، دارای مزیت‌هایی می‌باشد ، مانند مؤثرتر واقع شدن عملکرد بیو-رآکتور ، مقاومت خوب در برابر فشار و ضربه‌ی ناشی از فاضلاب خروجی ، کیفیت بالای آب خروجی ، اندازه‌ی کوچک تأسیسات مربوط به تصفیه فاضلاب ، طول عمر زیاد لجن ، و نیز این‌که سیستم </a:t>
            </a:r>
            <a:r>
              <a:rPr lang="en-US" sz="3200" dirty="0" smtClean="0"/>
              <a:t>MBR </a:t>
            </a:r>
            <a:r>
              <a:rPr lang="fa-IR" sz="3200" dirty="0" smtClean="0"/>
              <a:t>می‌تواند توسط </a:t>
            </a:r>
            <a:r>
              <a:rPr lang="en-US" sz="3200" dirty="0" smtClean="0"/>
              <a:t>PLC </a:t>
            </a:r>
            <a:r>
              <a:rPr lang="fa-IR" sz="3200" dirty="0" smtClean="0"/>
              <a:t>به‌طور خودکار کنترل شود . به‌عبارت دیگر ، به‌علت خاصیت جداسازی مربوط به ممبرین ، آب خروجی دارای کیفیت خوبی بوده ، آن‌چنان‌که می‌تواند بدون بروز هرگونه مشکلی ، مورد استفاده مجدد قرار گیرد . </a:t>
            </a:r>
          </a:p>
        </p:txBody>
      </p:sp>
      <p:pic>
        <p:nvPicPr>
          <p:cNvPr id="8194" name="Picture 2" descr="C:\Documents and Settings\Sepanta\Desktop\تاسيسات\تصفیه فاضلاب_files\fazelab_9.jpg"/>
          <p:cNvPicPr>
            <a:picLocks noChangeAspect="1" noChangeArrowheads="1"/>
          </p:cNvPicPr>
          <p:nvPr/>
        </p:nvPicPr>
        <p:blipFill>
          <a:blip r:embed="rId2"/>
          <a:srcRect/>
          <a:stretch>
            <a:fillRect/>
          </a:stretch>
        </p:blipFill>
        <p:spPr bwMode="auto">
          <a:xfrm>
            <a:off x="1457247" y="714317"/>
            <a:ext cx="6572296" cy="5072098"/>
          </a:xfrm>
          <a:prstGeom prst="rect">
            <a:avLst/>
          </a:prstGeom>
          <a:ln w="88900" cap="sq" cmpd="thickThin">
            <a:solidFill>
              <a:srgbClr val="C00000"/>
            </a:solidFill>
            <a:prstDash val="solid"/>
            <a:miter lim="800000"/>
          </a:ln>
          <a:effectLst>
            <a:innerShdw blurRad="76200">
              <a:srgbClr val="000000"/>
            </a:innerShdw>
          </a:effectLst>
        </p:spPr>
      </p:pic>
      <p:pic>
        <p:nvPicPr>
          <p:cNvPr id="8195" name="Picture 3" descr="C:\Documents and Settings\Sepanta\Desktop\تاسيسات\تصفیه فاضلاب_files\fazelab_8.jpg"/>
          <p:cNvPicPr>
            <a:picLocks noChangeAspect="1" noChangeArrowheads="1"/>
          </p:cNvPicPr>
          <p:nvPr/>
        </p:nvPicPr>
        <p:blipFill>
          <a:blip r:embed="rId3"/>
          <a:srcRect/>
          <a:stretch>
            <a:fillRect/>
          </a:stretch>
        </p:blipFill>
        <p:spPr bwMode="auto">
          <a:xfrm>
            <a:off x="8886799" y="571441"/>
            <a:ext cx="7000924" cy="5143536"/>
          </a:xfrm>
          <a:prstGeom prst="rect">
            <a:avLst/>
          </a:prstGeom>
          <a:ln w="88900" cap="sq" cmpd="thickThin">
            <a:solidFill>
              <a:srgbClr val="C00000"/>
            </a:solidFill>
            <a:prstDash val="solid"/>
            <a:miter lim="800000"/>
          </a:ln>
          <a:effectLst>
            <a:innerShdw blurRad="76200">
              <a:srgbClr val="000000"/>
            </a:innerShdw>
          </a:effectLst>
        </p:spPr>
      </p:pic>
      <p:pic>
        <p:nvPicPr>
          <p:cNvPr id="8196" name="Picture 4" descr="C:\Documents and Settings\Sepanta\Desktop\تاسيسات\تصفیه فاضلاب_files\fazelab_7.jpg"/>
          <p:cNvPicPr>
            <a:picLocks noChangeAspect="1" noChangeArrowheads="1"/>
          </p:cNvPicPr>
          <p:nvPr/>
        </p:nvPicPr>
        <p:blipFill>
          <a:blip r:embed="rId4"/>
          <a:srcRect/>
          <a:stretch>
            <a:fillRect/>
          </a:stretch>
        </p:blipFill>
        <p:spPr bwMode="auto">
          <a:xfrm>
            <a:off x="16959293" y="571441"/>
            <a:ext cx="7786742" cy="5286412"/>
          </a:xfrm>
          <a:prstGeom prst="rect">
            <a:avLst/>
          </a:prstGeom>
          <a:ln w="88900" cap="sq" cmpd="thickThin">
            <a:solidFill>
              <a:srgbClr val="C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742867" y="1214383"/>
            <a:ext cx="23219817" cy="15170960"/>
          </a:xfrm>
        </p:spPr>
        <p:txBody>
          <a:bodyPr>
            <a:noAutofit/>
          </a:bodyPr>
          <a:lstStyle/>
          <a:p>
            <a:pPr algn="just" rtl="1">
              <a:buNone/>
            </a:pPr>
            <a:r>
              <a:rPr lang="fa-IR" sz="3000" dirty="0" smtClean="0"/>
              <a:t>1-جداسازی بسیار خوبی ارائه می‌دهد . آب خروجی حاصل از </a:t>
            </a:r>
            <a:r>
              <a:rPr lang="en-US" sz="3000" dirty="0" smtClean="0"/>
              <a:t>MBR </a:t>
            </a:r>
            <a:r>
              <a:rPr lang="fa-IR" sz="3000" dirty="0" smtClean="0"/>
              <a:t>دارای کیفیت بالایی می‌باشد ، آن‌چنان‌که می‌تواند مستقیماً مورد استفاده مجدد قرار گیرد . (</a:t>
            </a:r>
            <a:r>
              <a:rPr lang="en-US" sz="3000" dirty="0" smtClean="0"/>
              <a:t>SS&lt;0.5mg/L , NTU&lt;0.2)</a:t>
            </a:r>
          </a:p>
          <a:p>
            <a:pPr algn="just" rtl="1">
              <a:buNone/>
            </a:pPr>
            <a:r>
              <a:rPr lang="en-US" sz="3000" dirty="0" smtClean="0"/>
              <a:t>2-</a:t>
            </a:r>
            <a:r>
              <a:rPr lang="fa-IR" sz="3000" dirty="0" smtClean="0"/>
              <a:t>ممبرین می‌تواند تمامی میکروارگانیک‌ها را به‌صورت توده‌ای در مخزن </a:t>
            </a:r>
            <a:r>
              <a:rPr lang="en-US" sz="3000" dirty="0" smtClean="0"/>
              <a:t>MBR </a:t>
            </a:r>
            <a:r>
              <a:rPr lang="fa-IR" sz="3000" dirty="0" smtClean="0"/>
              <a:t>جمع‌آوری نماید ، آن‌چنان‌که زمان اقامت فاضلاب در مخزن (</a:t>
            </a:r>
            <a:r>
              <a:rPr lang="en-US" sz="3000" dirty="0" smtClean="0"/>
              <a:t>HRT) </a:t>
            </a:r>
            <a:r>
              <a:rPr lang="fa-IR" sz="3000" dirty="0" smtClean="0"/>
              <a:t>می‌تواند به‌راحتی کنترل شود . روش </a:t>
            </a:r>
            <a:r>
              <a:rPr lang="en-US" sz="3000" dirty="0" smtClean="0"/>
              <a:t>MBR </a:t>
            </a:r>
            <a:r>
              <a:rPr lang="fa-IR" sz="3000" dirty="0" smtClean="0"/>
              <a:t>برای فاضلاب‌های گوناگون با </a:t>
            </a:r>
            <a:r>
              <a:rPr lang="en-US" sz="3000" dirty="0" smtClean="0"/>
              <a:t>COD </a:t>
            </a:r>
            <a:r>
              <a:rPr lang="fa-IR" sz="3000" dirty="0" smtClean="0"/>
              <a:t>و </a:t>
            </a:r>
            <a:r>
              <a:rPr lang="en-US" sz="3000" dirty="0" smtClean="0"/>
              <a:t>BOD </a:t>
            </a:r>
            <a:r>
              <a:rPr lang="fa-IR" sz="3000" dirty="0" smtClean="0"/>
              <a:t>مختلف ، مناسب می‌باشد . </a:t>
            </a:r>
          </a:p>
          <a:p>
            <a:pPr algn="just" rtl="1">
              <a:buNone/>
            </a:pPr>
            <a:r>
              <a:rPr lang="fa-IR" sz="3000" dirty="0" smtClean="0"/>
              <a:t>3-غلظت زیاد لجن در مخزن </a:t>
            </a:r>
            <a:r>
              <a:rPr lang="en-US" sz="3000" dirty="0" smtClean="0"/>
              <a:t>MBR ، </a:t>
            </a:r>
            <a:r>
              <a:rPr lang="fa-IR" sz="3000" dirty="0" smtClean="0"/>
              <a:t>نسبت به روش سنتی ،  2 تا 3 مرتبه بیش‌تر است . </a:t>
            </a:r>
            <a:r>
              <a:rPr lang="en-US" sz="3000" dirty="0" smtClean="0"/>
              <a:t>MBR </a:t>
            </a:r>
            <a:r>
              <a:rPr lang="fa-IR" sz="3000" dirty="0" smtClean="0"/>
              <a:t>روش کاملی برای متراکم کردن بار فاضلاب می‌ باشد</a:t>
            </a:r>
          </a:p>
          <a:p>
            <a:pPr algn="just" rtl="1">
              <a:buNone/>
            </a:pPr>
            <a:r>
              <a:rPr lang="fa-IR" sz="3000" dirty="0" smtClean="0"/>
              <a:t>4-</a:t>
            </a:r>
            <a:r>
              <a:rPr lang="en-US" sz="3000" dirty="0" smtClean="0"/>
              <a:t>MBR </a:t>
            </a:r>
            <a:r>
              <a:rPr lang="fa-IR" sz="3000" dirty="0" smtClean="0"/>
              <a:t>می‌تواند </a:t>
            </a:r>
            <a:r>
              <a:rPr lang="en-US" sz="3000" dirty="0" smtClean="0"/>
              <a:t>NH3.N </a:t>
            </a:r>
            <a:r>
              <a:rPr lang="fa-IR" sz="3000" dirty="0" smtClean="0"/>
              <a:t>و </a:t>
            </a:r>
            <a:r>
              <a:rPr lang="en-US" sz="3000" dirty="0" smtClean="0"/>
              <a:t>P </a:t>
            </a:r>
            <a:r>
              <a:rPr lang="fa-IR" sz="3000" dirty="0" smtClean="0"/>
              <a:t>را به‌خوبی حذف کند. </a:t>
            </a:r>
          </a:p>
          <a:p>
            <a:pPr algn="just" rtl="1">
              <a:buNone/>
            </a:pPr>
            <a:r>
              <a:rPr lang="fa-IR" sz="3000" dirty="0" smtClean="0"/>
              <a:t>5-طول عمر زیاد لجن (</a:t>
            </a:r>
            <a:r>
              <a:rPr lang="en-US" sz="3000" dirty="0" smtClean="0"/>
              <a:t>SRT) . </a:t>
            </a:r>
            <a:r>
              <a:rPr lang="fa-IR" sz="3000" dirty="0" smtClean="0"/>
              <a:t>مواد آلی پیچیده می‌توانند تخریب شوند . در این حالت لجن متوازن می‌گردد . </a:t>
            </a:r>
          </a:p>
          <a:p>
            <a:pPr algn="just" rtl="1">
              <a:buNone/>
            </a:pPr>
            <a:r>
              <a:rPr lang="fa-IR" sz="3000" dirty="0" smtClean="0"/>
              <a:t>6-سیستم </a:t>
            </a:r>
            <a:r>
              <a:rPr lang="en-US" sz="3000" dirty="0" smtClean="0"/>
              <a:t>MBR </a:t>
            </a:r>
            <a:r>
              <a:rPr lang="fa-IR" sz="3000" dirty="0" smtClean="0"/>
              <a:t>می‌تواند به وسیله‌ی </a:t>
            </a:r>
            <a:r>
              <a:rPr lang="en-US" sz="3000" dirty="0" smtClean="0"/>
              <a:t>PLC </a:t>
            </a:r>
            <a:r>
              <a:rPr lang="fa-IR" sz="3000" dirty="0" smtClean="0"/>
              <a:t>کنترل شود . این نوع از بهره‌برداری به‌صورت خودکار انجام می‌گردد . </a:t>
            </a:r>
          </a:p>
          <a:p>
            <a:pPr algn="just" rtl="1">
              <a:buNone/>
            </a:pPr>
            <a:r>
              <a:rPr lang="fa-IR" sz="3000" dirty="0" smtClean="0"/>
              <a:t>7-</a:t>
            </a:r>
            <a:r>
              <a:rPr lang="en-US" sz="3000" dirty="0" smtClean="0"/>
              <a:t>MBR </a:t>
            </a:r>
            <a:r>
              <a:rPr lang="fa-IR" sz="3000" dirty="0" smtClean="0"/>
              <a:t>می‌تواند به‌صورت مجموعه‌ای کامل و متحرک طراحی شود ، آن‌چنان‌که فقط به محلی با وسعت بسیار کم نیاز داشته باشد. </a:t>
            </a:r>
          </a:p>
          <a:p>
            <a:pPr algn="just" rtl="1">
              <a:buNone/>
            </a:pPr>
            <a:r>
              <a:rPr lang="fa-IR" sz="3000" dirty="0" smtClean="0"/>
              <a:t>شرایط بهره‌برداری از ممبرین </a:t>
            </a:r>
            <a:r>
              <a:rPr lang="en-US" sz="3000" dirty="0" smtClean="0"/>
              <a:t>MBR </a:t>
            </a:r>
            <a:r>
              <a:rPr lang="fa-IR" sz="3000" dirty="0" smtClean="0"/>
              <a:t>در سیستم </a:t>
            </a:r>
            <a:r>
              <a:rPr lang="en-US" sz="3000" dirty="0" smtClean="0"/>
              <a:t>MBR</a:t>
            </a:r>
          </a:p>
          <a:p>
            <a:pPr algn="just" rtl="1">
              <a:buNone/>
            </a:pPr>
            <a:r>
              <a:rPr lang="en-US" sz="3000" dirty="0" smtClean="0"/>
              <a:t>1-</a:t>
            </a:r>
            <a:r>
              <a:rPr lang="fa-IR" sz="3000" dirty="0" smtClean="0"/>
              <a:t>دما : 5 تا 45 درجه سانتی‌گراد ، </a:t>
            </a:r>
            <a:r>
              <a:rPr lang="en-US" sz="3000" dirty="0" smtClean="0"/>
              <a:t>pH </a:t>
            </a:r>
            <a:r>
              <a:rPr lang="fa-IR" sz="3000" dirty="0" smtClean="0"/>
              <a:t>بین 2 تا 10 </a:t>
            </a:r>
          </a:p>
          <a:p>
            <a:pPr algn="just" rtl="1">
              <a:buNone/>
            </a:pPr>
            <a:r>
              <a:rPr lang="fa-IR" sz="3000" dirty="0" smtClean="0"/>
              <a:t>2-نسبت هوا به آب : 20 به 1 تا 30 به 1 </a:t>
            </a:r>
          </a:p>
          <a:p>
            <a:pPr algn="just" rtl="1">
              <a:buNone/>
            </a:pPr>
            <a:r>
              <a:rPr lang="fa-IR" sz="3000" dirty="0" smtClean="0"/>
              <a:t>3-فشار عملیاتی : کمتر از 02/0- </a:t>
            </a:r>
            <a:r>
              <a:rPr lang="en-US" sz="3000" dirty="0" err="1" smtClean="0"/>
              <a:t>Mpa</a:t>
            </a:r>
            <a:r>
              <a:rPr lang="en-US" sz="3000" dirty="0" smtClean="0"/>
              <a:t> ، 10 t/m3/h</a:t>
            </a:r>
          </a:p>
          <a:p>
            <a:pPr algn="just" rtl="1">
              <a:buNone/>
            </a:pPr>
            <a:r>
              <a:rPr lang="en-US" sz="3000" dirty="0" smtClean="0"/>
              <a:t>4-</a:t>
            </a:r>
            <a:r>
              <a:rPr lang="fa-IR" sz="3000" dirty="0" smtClean="0"/>
              <a:t>ظرفیت </a:t>
            </a:r>
            <a:r>
              <a:rPr lang="en-US" sz="3000" dirty="0" smtClean="0"/>
              <a:t>MBR : 1 </a:t>
            </a:r>
            <a:r>
              <a:rPr lang="fa-IR" sz="3000" dirty="0" smtClean="0"/>
              <a:t>تا 60 </a:t>
            </a:r>
            <a:r>
              <a:rPr lang="en-US" sz="3000" dirty="0" smtClean="0"/>
              <a:t>m/hr</a:t>
            </a:r>
          </a:p>
          <a:p>
            <a:pPr algn="just" rtl="1">
              <a:buNone/>
            </a:pPr>
            <a:r>
              <a:rPr lang="fa-IR" sz="3000" dirty="0" smtClean="0"/>
              <a:t>محدوده کاربرد</a:t>
            </a:r>
          </a:p>
          <a:p>
            <a:pPr algn="just" rtl="1">
              <a:buNone/>
            </a:pPr>
            <a:r>
              <a:rPr lang="fa-IR" sz="3000" dirty="0" smtClean="0"/>
              <a:t>1-فاضلاب با غلظت بالا</a:t>
            </a:r>
          </a:p>
          <a:p>
            <a:pPr algn="just" rtl="1">
              <a:buNone/>
            </a:pPr>
            <a:r>
              <a:rPr lang="fa-IR" sz="3000" dirty="0" smtClean="0"/>
              <a:t>2-فاضلاب حاصل از صنایع غذایی ، دام‌پروری و کشتارگاهی</a:t>
            </a:r>
          </a:p>
          <a:p>
            <a:pPr algn="just" rtl="1">
              <a:buNone/>
            </a:pPr>
            <a:r>
              <a:rPr lang="fa-IR" sz="3000" dirty="0" smtClean="0"/>
              <a:t>3-فاضلاب حاصل از کارخانجات نوشابه‌سازی و شراب‌سازی</a:t>
            </a:r>
          </a:p>
          <a:p>
            <a:pPr algn="just" rtl="1">
              <a:buNone/>
            </a:pPr>
            <a:r>
              <a:rPr lang="fa-IR" sz="3000" dirty="0" smtClean="0"/>
              <a:t>4-فاضلاب حاصل از کارخانجات رنگ‌سازی ، چرم‌سازی و کاغذسازی</a:t>
            </a:r>
          </a:p>
          <a:p>
            <a:pPr algn="just" rtl="1">
              <a:buNone/>
            </a:pPr>
            <a:r>
              <a:rPr lang="fa-IR" sz="3000" dirty="0" smtClean="0"/>
              <a:t>5-استفاده مجدد از آب حاصل از ماشین‌شویی</a:t>
            </a:r>
          </a:p>
          <a:p>
            <a:pPr algn="just" rtl="1">
              <a:buNone/>
            </a:pPr>
            <a:r>
              <a:rPr lang="fa-IR" sz="3000" dirty="0" smtClean="0"/>
              <a:t>6-فاضلاب با غلظت بالای مواد آلی ، مانند فاضلاب کارخانجات داروسازی</a:t>
            </a:r>
          </a:p>
          <a:p>
            <a:pPr algn="just" rtl="1">
              <a:buNone/>
            </a:pPr>
            <a:r>
              <a:rPr lang="fa-IR" sz="3000" dirty="0" smtClean="0"/>
              <a:t>7-تغییر شکل تاسیسات قدیمی فاضلاب</a:t>
            </a:r>
          </a:p>
          <a:p>
            <a:pPr algn="just" rtl="1">
              <a:buNone/>
            </a:pPr>
            <a:r>
              <a:rPr lang="fa-IR" sz="3000" dirty="0" smtClean="0"/>
              <a:t>8-تاسیسات کوچک تصفیه آب </a:t>
            </a:r>
          </a:p>
          <a:p>
            <a:pPr algn="just" rtl="1">
              <a:buNone/>
            </a:pPr>
            <a:r>
              <a:rPr lang="fa-IR" sz="3000" dirty="0" smtClean="0"/>
              <a:t>9-استفاده مجدد از آب حاصل از فاضلاب شهری</a:t>
            </a:r>
          </a:p>
        </p:txBody>
      </p:sp>
      <p:pic>
        <p:nvPicPr>
          <p:cNvPr id="5123" name="Picture 3" descr="C:\Documents and Settings\Sepanta\Desktop\تاسيسات\تصفیه فاضلاب_files\fazelab_10.jpg"/>
          <p:cNvPicPr>
            <a:picLocks noChangeAspect="1" noChangeArrowheads="1"/>
          </p:cNvPicPr>
          <p:nvPr/>
        </p:nvPicPr>
        <p:blipFill>
          <a:blip r:embed="rId2"/>
          <a:srcRect/>
          <a:stretch>
            <a:fillRect/>
          </a:stretch>
        </p:blipFill>
        <p:spPr bwMode="auto">
          <a:xfrm>
            <a:off x="385677" y="11144265"/>
            <a:ext cx="12144460" cy="5143536"/>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885743" y="1285822"/>
            <a:ext cx="23503101" cy="15242398"/>
          </a:xfrm>
        </p:spPr>
        <p:txBody>
          <a:bodyPr>
            <a:normAutofit/>
          </a:bodyPr>
          <a:lstStyle/>
          <a:p>
            <a:pPr algn="r" rtl="1">
              <a:buNone/>
            </a:pPr>
            <a:r>
              <a:rPr lang="fa-IR" sz="3200" dirty="0" smtClean="0"/>
              <a:t>5)روش </a:t>
            </a:r>
            <a:r>
              <a:rPr lang="en-US" sz="3200" dirty="0" smtClean="0"/>
              <a:t>MBBR ـ (Moving Bed </a:t>
            </a:r>
            <a:r>
              <a:rPr lang="en-US" sz="3200" dirty="0" err="1" smtClean="0"/>
              <a:t>Biofilm</a:t>
            </a:r>
            <a:r>
              <a:rPr lang="en-US" sz="3200" dirty="0" smtClean="0"/>
              <a:t> Reactors)</a:t>
            </a:r>
          </a:p>
          <a:p>
            <a:pPr algn="just" rtl="1">
              <a:buNone/>
            </a:pPr>
            <a:r>
              <a:rPr lang="fa-IR" sz="3200" dirty="0" smtClean="0"/>
              <a:t>در سیستم  </a:t>
            </a:r>
            <a:r>
              <a:rPr lang="en-US" sz="3200" dirty="0" smtClean="0"/>
              <a:t>MBBR   </a:t>
            </a:r>
            <a:r>
              <a:rPr lang="fa-IR" sz="3200" dirty="0" smtClean="0"/>
              <a:t>از آکنه هایی(</a:t>
            </a:r>
            <a:r>
              <a:rPr lang="en-US" sz="3200" dirty="0" smtClean="0"/>
              <a:t>Packing) </a:t>
            </a:r>
            <a:r>
              <a:rPr lang="fa-IR" sz="3200" dirty="0" smtClean="0"/>
              <a:t>استفاده می شود که در مخزن هوادهی شناور می باشند. بیوفیلم یا لایه میکروبی، بر روی آکنه های غوطه ور رشد کرده و به این ترتیب توده بیولوژیکی شناور در محیط فاضلاب که نقش تجزیه کننده مواد آلی را بعهده دارند را افزایش می دهند. این روش جهت حذف </a:t>
            </a:r>
            <a:r>
              <a:rPr lang="en-US" sz="3200" dirty="0" smtClean="0"/>
              <a:t>BOD، COD </a:t>
            </a:r>
            <a:r>
              <a:rPr lang="fa-IR" sz="3200" dirty="0" smtClean="0"/>
              <a:t>و نیتروژن بسیار مطلوب است</a:t>
            </a:r>
          </a:p>
          <a:p>
            <a:pPr algn="r" rtl="1">
              <a:buNone/>
            </a:pPr>
            <a:endParaRPr lang="fa-IR" sz="3000" dirty="0" smtClean="0"/>
          </a:p>
          <a:p>
            <a:pPr algn="r" rtl="1">
              <a:buNone/>
            </a:pPr>
            <a:endParaRPr lang="fa-IR" sz="3000" dirty="0" smtClean="0"/>
          </a:p>
          <a:p>
            <a:pPr algn="r" rtl="1">
              <a:buNone/>
            </a:pPr>
            <a:endParaRPr lang="fa-IR" sz="3000" dirty="0" smtClean="0"/>
          </a:p>
          <a:p>
            <a:pPr algn="r" rtl="1">
              <a:buNone/>
            </a:pPr>
            <a:endParaRPr lang="fa-IR" sz="3000" dirty="0" smtClean="0"/>
          </a:p>
          <a:p>
            <a:pPr algn="r" rtl="1">
              <a:buNone/>
            </a:pPr>
            <a:endParaRPr lang="fa-IR" sz="3000" dirty="0" smtClean="0"/>
          </a:p>
          <a:p>
            <a:pPr algn="r" rtl="1">
              <a:buNone/>
            </a:pPr>
            <a:endParaRPr lang="fa-IR" sz="3000" dirty="0" smtClean="0"/>
          </a:p>
          <a:p>
            <a:pPr algn="r" rtl="1">
              <a:buNone/>
            </a:pPr>
            <a:endParaRPr lang="fa-IR" sz="3000" dirty="0" smtClean="0"/>
          </a:p>
          <a:p>
            <a:pPr algn="r" rtl="1">
              <a:buNone/>
            </a:pPr>
            <a:endParaRPr lang="fa-IR" sz="3000" dirty="0" smtClean="0"/>
          </a:p>
          <a:p>
            <a:pPr algn="r" rtl="1">
              <a:buNone/>
            </a:pPr>
            <a:endParaRPr lang="fa-IR" sz="3000" dirty="0" smtClean="0"/>
          </a:p>
          <a:p>
            <a:pPr algn="r" rtl="1">
              <a:buNone/>
            </a:pPr>
            <a:endParaRPr lang="fa-IR" sz="3000" dirty="0" smtClean="0"/>
          </a:p>
          <a:p>
            <a:pPr algn="r" rtl="1">
              <a:buNone/>
            </a:pPr>
            <a:endParaRPr lang="fa-IR" sz="3000" dirty="0" smtClean="0"/>
          </a:p>
          <a:p>
            <a:pPr algn="r" rtl="1">
              <a:buNone/>
            </a:pPr>
            <a:r>
              <a:rPr lang="fa-IR" sz="3200" dirty="0" smtClean="0"/>
              <a:t>پکینگ مدیا</a:t>
            </a:r>
          </a:p>
          <a:p>
            <a:pPr algn="just" rtl="1">
              <a:buNone/>
            </a:pPr>
            <a:r>
              <a:rPr lang="fa-IR" sz="3200" dirty="0" smtClean="0"/>
              <a:t>در سالهای اخیر استفاده از پکینگ مدیا به دلیل دارا بودن سطح تماس زیاد با حجم کم و در نتیجه افزایش راندمان تصفیه فاضلاب به خصوص در روش های بیولوژیکی رشد چسبیده ، روز به روز در حال گسترش است. این پکینگ ها از بهترین مواد و عمدتا به صورت بلوک های سبک با ساختاری بسیار مقاوم در طرح های متنوع به شکل لانه زنبوری و شانه تخم مرغی با کانال عمودی ، متقاطع و مورب تولید می گردند</a:t>
            </a:r>
          </a:p>
          <a:p>
            <a:pPr algn="r" rtl="1">
              <a:buNone/>
            </a:pPr>
            <a:endParaRPr lang="fa-IR" sz="3000" dirty="0" smtClean="0"/>
          </a:p>
        </p:txBody>
      </p:sp>
      <p:pic>
        <p:nvPicPr>
          <p:cNvPr id="6147" name="Picture 3" descr="C:\Documents and Settings\Sepanta\Desktop\تاسيسات\تصفیه فاضلاب_files\fazelab_11.jpg"/>
          <p:cNvPicPr>
            <a:picLocks noChangeAspect="1" noChangeArrowheads="1"/>
          </p:cNvPicPr>
          <p:nvPr/>
        </p:nvPicPr>
        <p:blipFill>
          <a:blip r:embed="rId2"/>
          <a:srcRect/>
          <a:stretch>
            <a:fillRect/>
          </a:stretch>
        </p:blipFill>
        <p:spPr bwMode="auto">
          <a:xfrm>
            <a:off x="2957445" y="3857589"/>
            <a:ext cx="7143800" cy="7286676"/>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1600123" y="1285821"/>
            <a:ext cx="22362561" cy="15242399"/>
          </a:xfrm>
        </p:spPr>
        <p:txBody>
          <a:bodyPr>
            <a:normAutofit fontScale="92500" lnSpcReduction="10000"/>
          </a:bodyPr>
          <a:lstStyle/>
          <a:p>
            <a:pPr algn="just" rtl="1">
              <a:buNone/>
            </a:pPr>
            <a:r>
              <a:rPr lang="fa-IR" sz="3200" dirty="0" smtClean="0"/>
              <a:t>کاربرد و مواد مصرف پکینگ های مدیا عبارتند از :</a:t>
            </a:r>
          </a:p>
          <a:p>
            <a:pPr algn="just" rtl="1">
              <a:buNone/>
            </a:pPr>
            <a:r>
              <a:rPr lang="fa-IR" sz="3200" dirty="0" smtClean="0"/>
              <a:t>-بستر تماس در برج های گاززدایی</a:t>
            </a:r>
          </a:p>
          <a:p>
            <a:pPr algn="just" rtl="1">
              <a:buNone/>
            </a:pPr>
            <a:r>
              <a:rPr lang="fa-IR" sz="3200" dirty="0" smtClean="0"/>
              <a:t>-بعنوان موج گیر جریان در مخازن ته نشینی و چربی گیری</a:t>
            </a:r>
          </a:p>
          <a:p>
            <a:pPr algn="just" rtl="1">
              <a:buNone/>
            </a:pPr>
            <a:r>
              <a:rPr lang="fa-IR" sz="3200" dirty="0" smtClean="0"/>
              <a:t>- بعنوان بستر پر کننده رآکتورهای تصفیه فاضلاب</a:t>
            </a:r>
          </a:p>
          <a:p>
            <a:pPr algn="just" rtl="1">
              <a:buNone/>
            </a:pPr>
            <a:r>
              <a:rPr lang="fa-IR" sz="3200" dirty="0" smtClean="0"/>
              <a:t>- بستر مبادله کننده حرارتی در برج های خنک کننده</a:t>
            </a:r>
          </a:p>
          <a:p>
            <a:pPr algn="just" rtl="1">
              <a:buNone/>
            </a:pPr>
            <a:r>
              <a:rPr lang="fa-IR" sz="3200" dirty="0" smtClean="0"/>
              <a:t/>
            </a:r>
            <a:br>
              <a:rPr lang="fa-IR" sz="3200" dirty="0" smtClean="0"/>
            </a:br>
            <a:endParaRPr lang="fa-IR" sz="3200" dirty="0" smtClean="0"/>
          </a:p>
          <a:p>
            <a:pPr algn="just" rtl="1">
              <a:buNone/>
            </a:pPr>
            <a:r>
              <a:rPr lang="fa-IR" sz="3200" dirty="0" smtClean="0"/>
              <a:t>مزایای پکینگ های پلاستیکی : </a:t>
            </a:r>
          </a:p>
          <a:p>
            <a:pPr algn="just" rtl="1">
              <a:buNone/>
            </a:pPr>
            <a:r>
              <a:rPr lang="fa-IR" sz="3200" dirty="0" smtClean="0"/>
              <a:t>- سطح مخصوص زیاد در واحد حجم کم</a:t>
            </a:r>
          </a:p>
          <a:p>
            <a:pPr algn="just" rtl="1">
              <a:buNone/>
            </a:pPr>
            <a:r>
              <a:rPr lang="fa-IR" sz="3200" dirty="0" smtClean="0"/>
              <a:t>- مقاومت بالا در برابر اشعه </a:t>
            </a:r>
            <a:r>
              <a:rPr lang="en-US" sz="3200" dirty="0" err="1" smtClean="0"/>
              <a:t>uv</a:t>
            </a:r>
            <a:r>
              <a:rPr lang="en-US" sz="3200" dirty="0" smtClean="0"/>
              <a:t> </a:t>
            </a:r>
            <a:r>
              <a:rPr lang="fa-IR" sz="3200" dirty="0" smtClean="0"/>
              <a:t>و عوامل خوردگی</a:t>
            </a:r>
          </a:p>
          <a:p>
            <a:pPr algn="just" rtl="1">
              <a:buNone/>
            </a:pPr>
            <a:r>
              <a:rPr lang="fa-IR" sz="3200" dirty="0" smtClean="0"/>
              <a:t>-وزن کم ، استحکام بالا، سهولت حمل و نقل</a:t>
            </a:r>
          </a:p>
          <a:p>
            <a:pPr algn="just" rtl="1">
              <a:buNone/>
            </a:pPr>
            <a:endParaRPr lang="fa-IR" sz="3200" dirty="0" smtClean="0"/>
          </a:p>
          <a:p>
            <a:pPr algn="just" rtl="1">
              <a:buNone/>
            </a:pPr>
            <a:endParaRPr lang="fa-IR" sz="3200" dirty="0" smtClean="0"/>
          </a:p>
          <a:p>
            <a:pPr algn="just" rtl="1">
              <a:buNone/>
            </a:pPr>
            <a:r>
              <a:rPr lang="fa-IR" sz="3200" dirty="0" smtClean="0"/>
              <a:t>پکینگ  مدیا</a:t>
            </a:r>
          </a:p>
          <a:p>
            <a:pPr algn="just" rtl="1">
              <a:buNone/>
            </a:pPr>
            <a:r>
              <a:rPr lang="fa-IR" sz="3200" dirty="0" smtClean="0"/>
              <a:t>استفاده از فرایند رشد چسبیده در سیستمهای هوازی و بی هوازی با تثبیت میکروارگانیزمها بر روی پکینگ و تشکیل بیوفیلم موجب افزایش جرم زیست توده به صورت چسبیده و معلق می شود و در عین بالا بردن تصفیه زیستی موجب کاهش حجم مورد نیاز تصفیه می شود.</a:t>
            </a:r>
          </a:p>
          <a:p>
            <a:pPr algn="just" rtl="1">
              <a:lnSpc>
                <a:spcPct val="110000"/>
              </a:lnSpc>
              <a:buNone/>
            </a:pPr>
            <a:r>
              <a:rPr lang="fa-IR" sz="3200" dirty="0" smtClean="0"/>
              <a:t>در اصلاح سیستمهای هوازی می توان با نصب مدیای بیوفیکس ( تحقیقات پیشرفته ) ظرفیت تصفیه خانه را چندین برابر افزایش داد و یا تصفیه خانه هایی که دارای مشکل می باشند ارتقاء داده و بهینه سازی نمود. در بیوراکتورهای بی هوازی مانند </a:t>
            </a:r>
            <a:r>
              <a:rPr lang="en-US" sz="3200" dirty="0" smtClean="0"/>
              <a:t>UASB </a:t>
            </a:r>
            <a:r>
              <a:rPr lang="fa-IR" sz="3200" dirty="0" smtClean="0"/>
              <a:t>با نصب مدیای بیوفیکس ( تحقیقات پیشرفته ) در قسمتی از حجم راکتور و یا تمامی آن, می توان علاوه بر بالا بردن ظرفیت, بیوراکتور را نسبت به شوکهای آلی, هیدرولیکی, شیمیایی و حرارتی مقاوم ساخته و از فرار لجن جلوگیری نمود. بر همگان واضح است که در صورت فرار لجن از راکتورهای بی هوازی به علت سرعت رشد (</a:t>
            </a:r>
            <a:r>
              <a:rPr lang="en-US" sz="3200" dirty="0" smtClean="0"/>
              <a:t>yield) </a:t>
            </a:r>
            <a:r>
              <a:rPr lang="fa-IR" sz="3200" dirty="0" smtClean="0"/>
              <a:t>پایین میکروارگانیسمهای بی هوازی ماهها وقت لازم است بیوراکتور دوباره به وضعیت مطلوب اولیه بازگردد.</a:t>
            </a:r>
          </a:p>
          <a:p>
            <a:pPr marL="185166" indent="0" algn="r">
              <a:lnSpc>
                <a:spcPct val="110000"/>
              </a:lnSpc>
              <a:buNone/>
            </a:pPr>
            <a:r>
              <a:rPr lang="fa-IR" sz="3200" dirty="0" smtClean="0"/>
              <a:t/>
            </a:r>
            <a:br>
              <a:rPr lang="fa-IR" sz="3200" dirty="0" smtClean="0"/>
            </a:br>
            <a:endParaRPr lang="fa-IR" sz="3200" dirty="0" smtClean="0"/>
          </a:p>
          <a:p>
            <a:pPr marL="185166" indent="0">
              <a:buNone/>
            </a:pPr>
            <a:r>
              <a:rPr lang="fa-IR" sz="3200" dirty="0" smtClean="0"/>
              <a:t/>
            </a:r>
            <a:br>
              <a:rPr lang="fa-IR" sz="3200" dirty="0" smtClean="0"/>
            </a:br>
            <a:endParaRPr lang="fa-IR" sz="3200" dirty="0" smtClean="0"/>
          </a:p>
          <a:p>
            <a:pPr algn="r">
              <a:buNone/>
            </a:pPr>
            <a:endParaRPr lang="en-US" sz="3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1171496" y="1357260"/>
            <a:ext cx="22791188" cy="15170960"/>
          </a:xfrm>
        </p:spPr>
        <p:txBody>
          <a:bodyPr>
            <a:normAutofit/>
          </a:bodyPr>
          <a:lstStyle/>
          <a:p>
            <a:pPr algn="r" rtl="1">
              <a:buNone/>
            </a:pPr>
            <a:endParaRPr lang="fa-IR" sz="2800" dirty="0" smtClean="0"/>
          </a:p>
          <a:p>
            <a:pPr algn="just" rtl="1">
              <a:buNone/>
            </a:pPr>
            <a:r>
              <a:rPr lang="fa-IR" sz="3000" dirty="0" smtClean="0"/>
              <a:t>موارد کاربرد این پکینگ مدیا افزایش ظرفیت تصفیه خانه های موجود، بهینه سازی بایوراکتورهای در حال کار و مقاوم نمودن آنها به شوک های آلی- حرارتی و هیدرولیکی، حذف نیترات از آب شرب به روش بیولوژیکی، حذف آمونیاک از مزارع پرورش ماهی و افزایش ظرفیت آن، برجُ های تماس مایع و گاز، برجهای گاز زدایی و برج های خنک کننده و موارد بسیار دیگر می باشد</a:t>
            </a:r>
          </a:p>
          <a:p>
            <a:pPr algn="just" rtl="1">
              <a:buNone/>
            </a:pPr>
            <a:r>
              <a:rPr lang="fa-IR" sz="3000" dirty="0" smtClean="0"/>
              <a:t>مزایا: پکینگ مدیا </a:t>
            </a:r>
            <a:r>
              <a:rPr lang="en-US" sz="3000" dirty="0" smtClean="0"/>
              <a:t>Packing Media </a:t>
            </a:r>
          </a:p>
          <a:p>
            <a:pPr algn="just" rtl="1">
              <a:buNone/>
            </a:pPr>
            <a:r>
              <a:rPr lang="en-US" sz="3000" dirty="0" smtClean="0"/>
              <a:t>1.</a:t>
            </a:r>
            <a:r>
              <a:rPr lang="fa-IR" sz="3000" dirty="0" smtClean="0"/>
              <a:t>پیشرفته ترین مدیای تولید شده در جهان</a:t>
            </a:r>
          </a:p>
          <a:p>
            <a:pPr algn="just" rtl="1">
              <a:buNone/>
            </a:pPr>
            <a:r>
              <a:rPr lang="fa-IR" sz="3000" dirty="0" smtClean="0"/>
              <a:t>2.به صورتی طراحی شده است که قطعات به یکدیگر و به هر حجمی مونتاژ می گردد.</a:t>
            </a:r>
          </a:p>
          <a:p>
            <a:pPr algn="just" rtl="1">
              <a:buNone/>
            </a:pPr>
            <a:r>
              <a:rPr lang="fa-IR" sz="3000" dirty="0" smtClean="0"/>
              <a:t>3.تمامی بستر به صورت یکسان در دسترس می باشد. </a:t>
            </a:r>
          </a:p>
          <a:p>
            <a:pPr algn="just" rtl="1">
              <a:buNone/>
            </a:pPr>
            <a:r>
              <a:rPr lang="fa-IR" sz="3000" dirty="0" smtClean="0"/>
              <a:t>4.هیچ فضای مرده ای وجود ندارد. </a:t>
            </a:r>
          </a:p>
          <a:p>
            <a:pPr algn="just" rtl="1">
              <a:buNone/>
            </a:pPr>
            <a:r>
              <a:rPr lang="fa-IR" sz="3000" dirty="0" smtClean="0"/>
              <a:t>5.مشکل گرفتگی نداشته و احتیاج به بک واش ندارد. </a:t>
            </a:r>
          </a:p>
          <a:p>
            <a:pPr algn="just" rtl="1">
              <a:buNone/>
            </a:pPr>
            <a:r>
              <a:rPr lang="fa-IR" sz="3000" dirty="0" smtClean="0"/>
              <a:t>6.جریان به هیچ عنوان شانس کانالیزه شدن ندارد</a:t>
            </a:r>
          </a:p>
          <a:p>
            <a:pPr algn="just" rtl="1">
              <a:buNone/>
            </a:pPr>
            <a:r>
              <a:rPr lang="fa-IR" sz="3000" dirty="0" smtClean="0"/>
              <a:t>7.برای تمامی پروسس های هوازی و بی هوازی مناسب است.</a:t>
            </a:r>
          </a:p>
          <a:p>
            <a:pPr algn="just" rtl="1">
              <a:buNone/>
            </a:pPr>
            <a:r>
              <a:rPr lang="fa-IR" sz="3000" dirty="0" smtClean="0"/>
              <a:t>8.دارای سطح تماس بسیار بالا می باشد.               </a:t>
            </a:r>
          </a:p>
          <a:p>
            <a:pPr algn="just" rtl="1">
              <a:buNone/>
            </a:pPr>
            <a:endParaRPr lang="en-US" sz="3000" dirty="0"/>
          </a:p>
        </p:txBody>
      </p:sp>
      <p:pic>
        <p:nvPicPr>
          <p:cNvPr id="7170" name="Picture 2" descr="C:\Documents and Settings\Sepanta\Desktop\تاسيسات\تصفیه فاضلاب_files\fazelab_12.jpg"/>
          <p:cNvPicPr>
            <a:picLocks noChangeAspect="1" noChangeArrowheads="1"/>
          </p:cNvPicPr>
          <p:nvPr/>
        </p:nvPicPr>
        <p:blipFill>
          <a:blip r:embed="rId2"/>
          <a:srcRect/>
          <a:stretch>
            <a:fillRect/>
          </a:stretch>
        </p:blipFill>
        <p:spPr bwMode="auto">
          <a:xfrm>
            <a:off x="814305" y="9858381"/>
            <a:ext cx="14787666" cy="5643602"/>
          </a:xfrm>
          <a:prstGeom prst="rect">
            <a:avLst/>
          </a:prstGeom>
          <a:ln w="88900" cap="sq" cmpd="thickThin">
            <a:solidFill>
              <a:srgbClr val="C00000"/>
            </a:solidFill>
            <a:prstDash val="solid"/>
            <a:miter lim="800000"/>
          </a:ln>
          <a:effectLst>
            <a:innerShdw blurRad="76200">
              <a:srgbClr val="000000"/>
            </a:innerShdw>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r"/>
            <a:r>
              <a:rPr lang="fa-IR" dirty="0" smtClean="0"/>
              <a:t>نمونه موردي استان قزوين </a:t>
            </a:r>
            <a:endParaRPr lang="en-US" dirty="0"/>
          </a:p>
        </p:txBody>
      </p:sp>
      <p:sp>
        <p:nvSpPr>
          <p:cNvPr id="2" name="Rectangle 1"/>
          <p:cNvSpPr/>
          <p:nvPr/>
        </p:nvSpPr>
        <p:spPr>
          <a:xfrm>
            <a:off x="1800375" y="11377389"/>
            <a:ext cx="23042735" cy="2554545"/>
          </a:xfrm>
          <a:prstGeom prst="rect">
            <a:avLst/>
          </a:prstGeom>
        </p:spPr>
        <p:txBody>
          <a:bodyPr wrap="square">
            <a:spAutoFit/>
          </a:bodyPr>
          <a:lstStyle/>
          <a:p>
            <a:pPr algn="just" rtl="1"/>
            <a:r>
              <a:rPr lang="fa-IR" dirty="0"/>
              <a:t>مقدمه :</a:t>
            </a:r>
          </a:p>
          <a:p>
            <a:pPr algn="just" rtl="1"/>
            <a:r>
              <a:rPr lang="fa-IR" dirty="0"/>
              <a:t>سيستم لجن فعال به روش هوادهي گسترده ( </a:t>
            </a:r>
            <a:r>
              <a:rPr lang="en-US" dirty="0"/>
              <a:t>activated sludge _ extended aeration ) </a:t>
            </a:r>
            <a:r>
              <a:rPr lang="fa-IR" dirty="0"/>
              <a:t>با استفاده از بلوئر هاي هوادهي مي باشد . فاضلاب مورد نظر در صورت راهبري صحيح سيستم مورد تصفيه قرار گرفته و مقدار آلودگي آن به حد استاندارهاي محيط زيست مي رسد.</a:t>
            </a:r>
          </a:p>
          <a:p>
            <a:pPr algn="just" rtl="1"/>
            <a:endParaRPr lang="fa-IR" dirty="0"/>
          </a:p>
          <a:p>
            <a:r>
              <a:rPr lang="fa-IR" dirty="0"/>
              <a:t>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2"/>
          </p:nvPr>
        </p:nvSpPr>
        <p:spPr>
          <a:xfrm>
            <a:off x="1512344" y="1584302"/>
            <a:ext cx="22450340" cy="14943918"/>
          </a:xfrm>
        </p:spPr>
        <p:txBody>
          <a:bodyPr>
            <a:normAutofit/>
          </a:bodyPr>
          <a:lstStyle/>
          <a:p>
            <a:pPr marL="185166" indent="0" algn="r" rtl="1">
              <a:buNone/>
            </a:pPr>
            <a:r>
              <a:rPr lang="fa-IR" sz="3000" b="1" dirty="0" smtClean="0"/>
              <a:t>تصفیه خانه های هواز شهر قزوین</a:t>
            </a:r>
          </a:p>
          <a:p>
            <a:pPr marL="185166" indent="0" algn="r" rtl="1">
              <a:buNone/>
            </a:pPr>
            <a:r>
              <a:rPr lang="fa-IR" sz="3000" dirty="0" smtClean="0"/>
              <a:t>در این روش تصفیه، اساس عمل فعال نمودن باکتری های هوازی می باشد.در حضور اکسیژن کافی دیگر باکتری های بی هوازی رشد و تکثیر نیافته و به جای انها باکتری های هوازی فعال می شوند و با تغذیه از مواد الی موجود در فاضلاب و تجزیه ان بار الودگی را به مقدار قابل توجهی (بیش از 90%) کاهش می دهند.</a:t>
            </a:r>
          </a:p>
          <a:p>
            <a:pPr marL="185166" indent="0" algn="r" rtl="1">
              <a:buNone/>
            </a:pPr>
            <a:endParaRPr lang="fa-IR" sz="3000" dirty="0" smtClean="0"/>
          </a:p>
          <a:p>
            <a:pPr marL="185166" indent="0" algn="r" rtl="1">
              <a:buNone/>
            </a:pPr>
            <a:endParaRPr lang="fa-IR" sz="3000" dirty="0"/>
          </a:p>
          <a:p>
            <a:pPr marL="185166" indent="0" algn="r" rtl="1">
              <a:buNone/>
            </a:pPr>
            <a:endParaRPr lang="fa-IR" sz="3000" dirty="0" smtClean="0"/>
          </a:p>
          <a:p>
            <a:pPr marL="185166" indent="0" algn="r" rtl="1">
              <a:buNone/>
            </a:pPr>
            <a:endParaRPr lang="fa-IR" sz="3000" dirty="0"/>
          </a:p>
          <a:p>
            <a:pPr marL="185166" indent="0" algn="r" rtl="1">
              <a:buNone/>
            </a:pPr>
            <a:endParaRPr lang="fa-IR" sz="3000" dirty="0" smtClean="0"/>
          </a:p>
          <a:p>
            <a:pPr marL="185166" indent="0" algn="r" rtl="1">
              <a:buNone/>
            </a:pPr>
            <a:endParaRPr lang="fa-IR" sz="3000" dirty="0"/>
          </a:p>
          <a:p>
            <a:pPr marL="185166" indent="0" algn="r" rtl="1">
              <a:buNone/>
            </a:pPr>
            <a:endParaRPr lang="fa-IR" sz="3000" dirty="0" smtClean="0"/>
          </a:p>
          <a:p>
            <a:pPr marL="185166" indent="0" algn="r" rtl="1">
              <a:buNone/>
            </a:pPr>
            <a:endParaRPr lang="fa-IR" sz="3000" dirty="0"/>
          </a:p>
          <a:p>
            <a:pPr marL="185166" indent="0" algn="r" rtl="1">
              <a:buNone/>
            </a:pPr>
            <a:r>
              <a:rPr lang="fa-IR" sz="3000" dirty="0" smtClean="0"/>
              <a:t>روش پیشنهادی جهت تصفیه فاضلاب های بهداشتی به روش هوازی، متد لجن فعال با هواده گسترده می باشد.در این روش تزریق اکسیژن به مخلوط لجن فعال برگشتی و فاضلاب  خام ورودی در بخش هوادهی جهت انجام واکنشهای بیو شیمیایی توسط هواده های عمقی صورت می گیرد.</a:t>
            </a:r>
          </a:p>
          <a:p>
            <a:pPr marL="185166" indent="0" algn="r" rtl="1">
              <a:buNone/>
            </a:pPr>
            <a:r>
              <a:rPr lang="fa-IR" sz="3000" dirty="0" smtClean="0"/>
              <a:t>پس از جدا سازی لجن های تولیدی از مخلوط هوادی شده در قسمت ته نشینی پساب خروجی توسط محلول کلر ضد عفونی می گردد. در نتیجه قابلیت مصرف در کشاورزی و یا دفع در ابهای سطحی و زیر زمینی را خواهد داشت. یک تصفیه خانه با روش فوق را می توان با حوضچه های بتنی و یا بصورت پکیج فلزی پیش ساخته طراحی و اجرا نمود </a:t>
            </a:r>
          </a:p>
          <a:p>
            <a:pPr marL="185166" indent="0" algn="r" rtl="1">
              <a:buNone/>
            </a:pPr>
            <a:endParaRPr lang="en-US" sz="3000" dirty="0"/>
          </a:p>
        </p:txBody>
      </p:sp>
      <p:pic>
        <p:nvPicPr>
          <p:cNvPr id="1026" name="Picture 2" descr="K:\80762302-463530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24711" y="3960565"/>
            <a:ext cx="7002139" cy="4624363"/>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479" y="12457509"/>
            <a:ext cx="9721080" cy="5256584"/>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half" idx="2"/>
          </p:nvPr>
        </p:nvSpPr>
        <p:spPr>
          <a:xfrm>
            <a:off x="1368328" y="936229"/>
            <a:ext cx="22594356" cy="15591991"/>
          </a:xfrm>
        </p:spPr>
        <p:txBody>
          <a:bodyPr>
            <a:normAutofit/>
          </a:bodyPr>
          <a:lstStyle/>
          <a:p>
            <a:pPr marL="185166" indent="0" algn="r" rtl="1">
              <a:buNone/>
            </a:pPr>
            <a:r>
              <a:rPr lang="fa-IR" sz="3000" dirty="0"/>
              <a:t>طراحی تصفیه خانه :</a:t>
            </a:r>
          </a:p>
          <a:p>
            <a:pPr marL="185166" indent="0" algn="r" rtl="1">
              <a:buNone/>
            </a:pPr>
            <a:r>
              <a:rPr lang="fa-IR" sz="3000" dirty="0"/>
              <a:t>با توجه به مبانی مورد نیز طراحی مانند دبی فاضلاب روزانه ، جریان متوسط ساعتی ، ضریب پیک، جریان پیک ساعتی، غلظت </a:t>
            </a:r>
            <a:r>
              <a:rPr lang="en-US" sz="3000" dirty="0"/>
              <a:t>BOD 5 </a:t>
            </a:r>
            <a:r>
              <a:rPr lang="fa-IR" sz="3000" dirty="0"/>
              <a:t>فاضلاب تصفیه خانه مورد نظر طراحی می گردد .</a:t>
            </a:r>
          </a:p>
          <a:p>
            <a:pPr marL="185166" indent="0" algn="r" rtl="1">
              <a:buNone/>
            </a:pPr>
            <a:endParaRPr lang="fa-IR" sz="3000" dirty="0"/>
          </a:p>
          <a:p>
            <a:pPr marL="185166" indent="0" algn="r" rtl="1">
              <a:buNone/>
            </a:pPr>
            <a:r>
              <a:rPr lang="fa-IR" sz="3000" dirty="0"/>
              <a:t> </a:t>
            </a:r>
          </a:p>
          <a:p>
            <a:pPr marL="185166" indent="0" algn="r" rtl="1">
              <a:buNone/>
            </a:pPr>
            <a:endParaRPr lang="fa-IR" sz="3000" dirty="0"/>
          </a:p>
          <a:p>
            <a:pPr marL="185166" indent="0" algn="r" rtl="1">
              <a:buNone/>
            </a:pPr>
            <a:r>
              <a:rPr lang="fa-IR" sz="3000" dirty="0"/>
              <a:t>بخشهاي مختلف سيستم تصفيه خانه عبارتند از :</a:t>
            </a:r>
          </a:p>
          <a:p>
            <a:pPr marL="185166" indent="0" algn="r" rtl="1">
              <a:buNone/>
            </a:pPr>
            <a:r>
              <a:rPr lang="fa-IR" sz="3000" dirty="0"/>
              <a:t> </a:t>
            </a:r>
          </a:p>
          <a:p>
            <a:pPr marL="185166" indent="0" algn="r" rtl="1">
              <a:buNone/>
            </a:pPr>
            <a:endParaRPr lang="fa-IR" sz="3000" dirty="0"/>
          </a:p>
          <a:p>
            <a:pPr marL="185166" indent="0" algn="r" rtl="1">
              <a:buNone/>
            </a:pPr>
            <a:r>
              <a:rPr lang="fa-IR" sz="3000" dirty="0"/>
              <a:t>    آشغال گير / </a:t>
            </a:r>
            <a:r>
              <a:rPr lang="en-US" sz="3000" dirty="0"/>
              <a:t>SCREEN</a:t>
            </a:r>
          </a:p>
          <a:p>
            <a:pPr marL="185166" indent="0" algn="r" rtl="1">
              <a:buNone/>
            </a:pPr>
            <a:r>
              <a:rPr lang="en-US" sz="3000" dirty="0"/>
              <a:t>    </a:t>
            </a:r>
            <a:r>
              <a:rPr lang="fa-IR" sz="3000" dirty="0"/>
              <a:t>مخزن متعادلساز و ايستگاه پمپاژ / </a:t>
            </a:r>
            <a:r>
              <a:rPr lang="en-US" sz="3000" dirty="0"/>
              <a:t>QUALIZATION TANK &amp; PUMP STATION</a:t>
            </a:r>
          </a:p>
          <a:p>
            <a:pPr marL="185166" indent="0" algn="r" rtl="1">
              <a:buNone/>
            </a:pPr>
            <a:r>
              <a:rPr lang="en-US" sz="3000" dirty="0"/>
              <a:t>    </a:t>
            </a:r>
            <a:r>
              <a:rPr lang="fa-IR" sz="3000" dirty="0"/>
              <a:t>مخزن هوادهي / </a:t>
            </a:r>
            <a:r>
              <a:rPr lang="en-US" sz="3000" dirty="0"/>
              <a:t>AERATION TANK</a:t>
            </a:r>
          </a:p>
          <a:p>
            <a:pPr marL="185166" indent="0" algn="r" rtl="1">
              <a:buNone/>
            </a:pPr>
            <a:r>
              <a:rPr lang="en-US" sz="3000" dirty="0"/>
              <a:t>    </a:t>
            </a:r>
            <a:r>
              <a:rPr lang="fa-IR" sz="3000" dirty="0"/>
              <a:t>واحد ته نشيني / </a:t>
            </a:r>
            <a:r>
              <a:rPr lang="en-US" sz="3000" dirty="0"/>
              <a:t>SETTLING</a:t>
            </a:r>
          </a:p>
          <a:p>
            <a:pPr marL="185166" indent="0" algn="r" rtl="1">
              <a:buNone/>
            </a:pPr>
            <a:r>
              <a:rPr lang="en-US" sz="3000" dirty="0"/>
              <a:t>    </a:t>
            </a:r>
            <a:r>
              <a:rPr lang="fa-IR" sz="3000" dirty="0"/>
              <a:t>پمپاژ لجن فعال / </a:t>
            </a:r>
            <a:r>
              <a:rPr lang="en-US" sz="3000" dirty="0"/>
              <a:t>ACTIVATED SLUGEP.S</a:t>
            </a:r>
          </a:p>
          <a:p>
            <a:pPr marL="185166" indent="0" algn="r" rtl="1">
              <a:buNone/>
            </a:pPr>
            <a:r>
              <a:rPr lang="en-US" sz="3000" dirty="0"/>
              <a:t>    </a:t>
            </a:r>
            <a:r>
              <a:rPr lang="fa-IR" sz="3000" dirty="0"/>
              <a:t>واحد ضد عفوني پساب / </a:t>
            </a:r>
            <a:r>
              <a:rPr lang="en-US" sz="3000" dirty="0"/>
              <a:t>DISNFECTION UNIT</a:t>
            </a:r>
          </a:p>
          <a:p>
            <a:pPr marL="185166" indent="0" algn="r" rtl="1">
              <a:buNone/>
            </a:pPr>
            <a:r>
              <a:rPr lang="en-US" sz="3000" dirty="0"/>
              <a:t>    </a:t>
            </a:r>
            <a:r>
              <a:rPr lang="fa-IR" sz="3000" dirty="0"/>
              <a:t>مخزن نگهداري و هاضم لجن / </a:t>
            </a:r>
            <a:r>
              <a:rPr lang="en-US" sz="3000" dirty="0"/>
              <a:t>DIGESTER &amp; HOLDING TANK</a:t>
            </a:r>
          </a:p>
          <a:p>
            <a:pPr marL="185166" indent="0" algn="r" rtl="1">
              <a:buNone/>
            </a:pPr>
            <a:r>
              <a:rPr lang="en-US" sz="3000" dirty="0"/>
              <a:t>    </a:t>
            </a:r>
            <a:r>
              <a:rPr lang="fa-IR" sz="3000" dirty="0"/>
              <a:t>تابلوي توزيع قدرت / </a:t>
            </a:r>
            <a:r>
              <a:rPr lang="en-US" sz="3000" dirty="0"/>
              <a:t>POWER &amp; CONTROL PANNEL</a:t>
            </a:r>
          </a:p>
          <a:p>
            <a:pPr marL="185166" indent="0" algn="r" rtl="1">
              <a:buNone/>
            </a:pPr>
            <a:r>
              <a:rPr lang="en-US" sz="3000" dirty="0"/>
              <a:t>    </a:t>
            </a:r>
            <a:r>
              <a:rPr lang="fa-IR" sz="3000" dirty="0"/>
              <a:t>اتاق کنترل /</a:t>
            </a:r>
            <a:r>
              <a:rPr lang="en-US" sz="3000" dirty="0"/>
              <a:t>CONTROL ROOM</a:t>
            </a:r>
          </a:p>
          <a:p>
            <a:pPr marL="185166" indent="0" algn="r" rtl="1">
              <a:buNone/>
            </a:pPr>
            <a:endParaRPr lang="en-US" sz="3000" dirty="0"/>
          </a:p>
          <a:p>
            <a:pPr marL="185166" indent="0" algn="r" rtl="1">
              <a:buNone/>
            </a:pPr>
            <a:r>
              <a:rPr lang="en-US" sz="3000" dirty="0"/>
              <a:t> </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3118" y="2880445"/>
            <a:ext cx="8876233" cy="6674927"/>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2623" y="9865221"/>
            <a:ext cx="5848275" cy="7776961"/>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17459359" y="1071507"/>
            <a:ext cx="7000924" cy="2328855"/>
          </a:xfrm>
        </p:spPr>
        <p:txBody>
          <a:bodyPr>
            <a:normAutofit/>
          </a:bodyPr>
          <a:lstStyle>
            <a:extLst/>
          </a:lstStyle>
          <a:p>
            <a:pPr algn="r"/>
            <a:r>
              <a:rPr lang="fa-IR" sz="6000" dirty="0" smtClean="0">
                <a:solidFill>
                  <a:schemeClr val="accent1"/>
                </a:solidFill>
              </a:rPr>
              <a:t>تاسيسات شهري</a:t>
            </a:r>
            <a:endParaRPr lang="en-US" sz="6000" dirty="0">
              <a:solidFill>
                <a:schemeClr val="accent1"/>
              </a:solidFill>
            </a:endParaRPr>
          </a:p>
        </p:txBody>
      </p:sp>
      <p:sp>
        <p:nvSpPr>
          <p:cNvPr id="25" name="Content Placeholder 24"/>
          <p:cNvSpPr>
            <a:spLocks noGrp="1"/>
          </p:cNvSpPr>
          <p:nvPr>
            <p:ph sz="half" idx="1"/>
          </p:nvPr>
        </p:nvSpPr>
        <p:spPr>
          <a:xfrm>
            <a:off x="1242933" y="1928763"/>
            <a:ext cx="16536701" cy="14599456"/>
          </a:xfrm>
        </p:spPr>
        <p:txBody>
          <a:bodyPr>
            <a:normAutofit/>
          </a:bodyPr>
          <a:lstStyle/>
          <a:p>
            <a:pPr marL="1556766" indent="-1371600" algn="justLow" rtl="1">
              <a:lnSpc>
                <a:spcPct val="110000"/>
              </a:lnSpc>
              <a:buNone/>
            </a:pPr>
            <a:r>
              <a:rPr lang="fa-IR" sz="3000" dirty="0" smtClean="0"/>
              <a:t>به طور عام طيف وسيعي از عناصر شهري، اكثرا احداث شده و ثابت و ساختماني اند</a:t>
            </a:r>
          </a:p>
          <a:p>
            <a:pPr marL="1556766" indent="-1371600" algn="justLow" rtl="1">
              <a:lnSpc>
                <a:spcPct val="110000"/>
              </a:lnSpc>
              <a:buNone/>
            </a:pPr>
            <a:r>
              <a:rPr lang="fa-IR" sz="3000" dirty="0" smtClean="0"/>
              <a:t>شامل تمامي عناصر، تامين نيازهاي سكونت، فعاليت، استراحت، فراغت، به طور كلي بالا بردن كيفيت زندگي شهري</a:t>
            </a:r>
          </a:p>
          <a:p>
            <a:pPr marL="1556766" indent="-1371600" algn="justLow" rtl="1">
              <a:lnSpc>
                <a:spcPct val="110000"/>
              </a:lnSpc>
              <a:buNone/>
            </a:pPr>
            <a:r>
              <a:rPr lang="fa-IR" sz="3000" dirty="0" smtClean="0"/>
              <a:t>عناصر فيزيكي موجود و لوازم كه كاركردهاي مختلف شهري ميسر مي سازد</a:t>
            </a:r>
          </a:p>
          <a:p>
            <a:pPr marL="1556766" indent="-1371600" algn="justLow" rtl="1">
              <a:lnSpc>
                <a:spcPct val="110000"/>
              </a:lnSpc>
              <a:buNone/>
            </a:pPr>
            <a:r>
              <a:rPr lang="fa-IR" sz="3000" dirty="0" smtClean="0"/>
              <a:t>باعث تركيب و تشكيل فضاهاي شهري ميگردند</a:t>
            </a:r>
          </a:p>
          <a:p>
            <a:pPr marL="1556766" indent="-1371600" algn="justLow" rtl="1">
              <a:lnSpc>
                <a:spcPct val="110000"/>
              </a:lnSpc>
              <a:buNone/>
            </a:pPr>
            <a:r>
              <a:rPr lang="fa-IR" sz="3000" dirty="0" smtClean="0"/>
              <a:t>تقريبا تمامي كاربري هاي عمومي و خدماتي شهر (تاسيسات رو بنايي)</a:t>
            </a:r>
          </a:p>
          <a:p>
            <a:pPr marL="1556766" indent="-1371600" algn="justLow" rtl="1">
              <a:lnSpc>
                <a:spcPct val="110000"/>
              </a:lnSpc>
              <a:buNone/>
            </a:pPr>
            <a:r>
              <a:rPr lang="fa-IR" sz="3000" dirty="0" smtClean="0"/>
              <a:t>شبكه حمل و نقل، اب و فاضلاب، نيرو و سوخت، ارتباطات (تاسيسات زير بنايي)</a:t>
            </a:r>
          </a:p>
          <a:p>
            <a:pPr marL="1556766" indent="-1371600" algn="justLow" rtl="1">
              <a:lnSpc>
                <a:spcPct val="110000"/>
              </a:lnSpc>
              <a:buNone/>
            </a:pPr>
            <a:r>
              <a:rPr lang="fa-IR" sz="3000" b="1" dirty="0" smtClean="0"/>
              <a:t>بخشي از اين زير ساختها، اصطلاحا تاسيسات شهري كه به عنوان شريانهاي حياتي شهر امكاناتي                                          </a:t>
            </a:r>
          </a:p>
          <a:p>
            <a:pPr marL="1328166" indent="-1143000" algn="just" rtl="1">
              <a:lnSpc>
                <a:spcPct val="110000"/>
              </a:lnSpc>
              <a:buNone/>
            </a:pPr>
            <a:r>
              <a:rPr lang="fa-IR" sz="3000" b="1" dirty="0" smtClean="0"/>
              <a:t>                                                                         اب</a:t>
            </a:r>
          </a:p>
          <a:p>
            <a:pPr marL="1328166" indent="-1143000" algn="just" rtl="1">
              <a:lnSpc>
                <a:spcPct val="110000"/>
              </a:lnSpc>
              <a:buNone/>
            </a:pPr>
            <a:r>
              <a:rPr lang="fa-IR" sz="3000" b="1" dirty="0" smtClean="0"/>
              <a:t>                                                                         برق</a:t>
            </a:r>
          </a:p>
          <a:p>
            <a:pPr marL="1328166" indent="-1143000" algn="just" rtl="1">
              <a:lnSpc>
                <a:spcPct val="110000"/>
              </a:lnSpc>
              <a:buNone/>
            </a:pPr>
            <a:r>
              <a:rPr lang="fa-IR" sz="3000" b="1" dirty="0" smtClean="0"/>
              <a:t>                                                                          گاز</a:t>
            </a:r>
          </a:p>
          <a:p>
            <a:pPr marL="1328166" indent="-1143000" algn="just" rtl="1">
              <a:lnSpc>
                <a:spcPct val="110000"/>
              </a:lnSpc>
              <a:buNone/>
            </a:pPr>
            <a:r>
              <a:rPr lang="fa-IR" sz="3000" b="1" dirty="0" smtClean="0"/>
              <a:t>                                                                          تلفن</a:t>
            </a:r>
          </a:p>
          <a:p>
            <a:pPr marL="1328166" indent="-1143000" algn="just" rtl="1">
              <a:lnSpc>
                <a:spcPct val="110000"/>
              </a:lnSpc>
              <a:buNone/>
            </a:pPr>
            <a:r>
              <a:rPr lang="fa-IR" sz="3000" b="1" dirty="0" smtClean="0"/>
              <a:t>                                                                          سيستم جمع اوري             </a:t>
            </a:r>
          </a:p>
          <a:p>
            <a:pPr marL="1328166" indent="-1143000" algn="just" rtl="1">
              <a:lnSpc>
                <a:spcPct val="110000"/>
              </a:lnSpc>
              <a:buNone/>
            </a:pPr>
            <a:r>
              <a:rPr lang="fa-IR" sz="3000" b="1" dirty="0" smtClean="0"/>
              <a:t>                                                                          فاضلاب</a:t>
            </a:r>
          </a:p>
          <a:p>
            <a:pPr marL="1328166" indent="-1143000" algn="just" rtl="1">
              <a:lnSpc>
                <a:spcPct val="110000"/>
              </a:lnSpc>
              <a:buNone/>
            </a:pPr>
            <a:r>
              <a:rPr lang="fa-IR" sz="3000" b="1" dirty="0" smtClean="0"/>
              <a:t>اين قبيل تاسيسات عموما زير زميني هستند در حقيقت پايه و اساس هر مجتمع زيستي را تشكيل مي دهند.</a:t>
            </a:r>
          </a:p>
          <a:p>
            <a:pPr marL="1556766" indent="-1371600" algn="just" rtl="1">
              <a:lnSpc>
                <a:spcPct val="110000"/>
              </a:lnSpc>
              <a:buNone/>
            </a:pPr>
            <a:r>
              <a:rPr lang="fa-IR" sz="3000" b="1" dirty="0" smtClean="0">
                <a:solidFill>
                  <a:schemeClr val="accent2"/>
                </a:solidFill>
              </a:rPr>
              <a:t>سيستم فاضلاب شهري به طور خاص و تاسيسات شهري بطور عام جزؤ شريانهاي حياتي  شهر</a:t>
            </a:r>
            <a:endParaRPr lang="en-US" sz="3000" dirty="0">
              <a:solidFill>
                <a:schemeClr val="accent2"/>
              </a:solidFill>
            </a:endParaRPr>
          </a:p>
        </p:txBody>
      </p:sp>
      <p:sp>
        <p:nvSpPr>
          <p:cNvPr id="6" name="Rounded Rectangle 5"/>
          <p:cNvSpPr/>
          <p:nvPr/>
        </p:nvSpPr>
        <p:spPr>
          <a:xfrm>
            <a:off x="19245309" y="9376175"/>
            <a:ext cx="4579622" cy="1312673"/>
          </a:xfrm>
          <a:prstGeom prst="roundRect">
            <a:avLst/>
          </a:prstGeom>
        </p:spPr>
        <p:style>
          <a:lnRef idx="1">
            <a:schemeClr val="accent3"/>
          </a:lnRef>
          <a:fillRef idx="3">
            <a:schemeClr val="accent3"/>
          </a:fillRef>
          <a:effectRef idx="2">
            <a:schemeClr val="accent3"/>
          </a:effectRef>
          <a:fontRef idx="minor">
            <a:schemeClr val="lt1"/>
          </a:fontRef>
        </p:style>
        <p:txBody>
          <a:bodyPr lIns="164592" tIns="82296" rIns="164592" bIns="82296" rtlCol="0" anchor="ctr"/>
          <a:lstStyle/>
          <a:p>
            <a:pPr algn="r"/>
            <a:r>
              <a:rPr lang="fa-IR" sz="2700" dirty="0" smtClean="0"/>
              <a:t>تاريخچه سيستم دفع فاضلاب</a:t>
            </a:r>
            <a:endParaRPr lang="en-US" sz="2700" dirty="0"/>
          </a:p>
        </p:txBody>
      </p:sp>
      <p:sp>
        <p:nvSpPr>
          <p:cNvPr id="7" name="Rounded Rectangle 6"/>
          <p:cNvSpPr/>
          <p:nvPr/>
        </p:nvSpPr>
        <p:spPr>
          <a:xfrm>
            <a:off x="19245309" y="11251423"/>
            <a:ext cx="4579622" cy="1312673"/>
          </a:xfrm>
          <a:prstGeom prst="roundRect">
            <a:avLst/>
          </a:prstGeom>
        </p:spPr>
        <p:style>
          <a:lnRef idx="1">
            <a:schemeClr val="accent3"/>
          </a:lnRef>
          <a:fillRef idx="3">
            <a:schemeClr val="accent3"/>
          </a:fillRef>
          <a:effectRef idx="2">
            <a:schemeClr val="accent3"/>
          </a:effectRef>
          <a:fontRef idx="minor">
            <a:schemeClr val="lt1"/>
          </a:fontRef>
        </p:style>
        <p:txBody>
          <a:bodyPr lIns="164592" tIns="82296" rIns="164592" bIns="82296" rtlCol="0" anchor="ctr"/>
          <a:lstStyle/>
          <a:p>
            <a:pPr algn="r"/>
            <a:r>
              <a:rPr lang="fa-IR" dirty="0" smtClean="0"/>
              <a:t>ا</a:t>
            </a:r>
            <a:r>
              <a:rPr lang="fa-IR" sz="2700" dirty="0" smtClean="0"/>
              <a:t>هميت دفع فاضلاب </a:t>
            </a:r>
            <a:endParaRPr lang="en-US" sz="2700" dirty="0"/>
          </a:p>
        </p:txBody>
      </p:sp>
      <p:grpSp>
        <p:nvGrpSpPr>
          <p:cNvPr id="12" name="Group 11"/>
          <p:cNvGrpSpPr/>
          <p:nvPr/>
        </p:nvGrpSpPr>
        <p:grpSpPr>
          <a:xfrm>
            <a:off x="18102301" y="4000465"/>
            <a:ext cx="5720845" cy="1537400"/>
            <a:chOff x="204791" y="180963"/>
            <a:chExt cx="3577361" cy="442800"/>
          </a:xfrm>
        </p:grpSpPr>
        <p:sp>
          <p:nvSpPr>
            <p:cNvPr id="13" name="Rounded Rectangle 12"/>
            <p:cNvSpPr/>
            <p:nvPr/>
          </p:nvSpPr>
          <p:spPr>
            <a:xfrm>
              <a:off x="204791" y="180963"/>
              <a:ext cx="3577361" cy="442800"/>
            </a:xfrm>
            <a:prstGeom prst="roundRect">
              <a:avLst/>
            </a:prstGeom>
          </p:spPr>
          <p:style>
            <a:lnRef idx="1">
              <a:schemeClr val="accent2"/>
            </a:lnRef>
            <a:fillRef idx="3">
              <a:schemeClr val="accent2"/>
            </a:fillRef>
            <a:effectRef idx="2">
              <a:schemeClr val="accent2"/>
            </a:effectRef>
            <a:fontRef idx="minor">
              <a:schemeClr val="lt1"/>
            </a:fontRef>
          </p:style>
        </p:sp>
        <p:sp>
          <p:nvSpPr>
            <p:cNvPr id="14" name="Rounded Rectangle 4"/>
            <p:cNvSpPr/>
            <p:nvPr/>
          </p:nvSpPr>
          <p:spPr>
            <a:xfrm>
              <a:off x="226407" y="202579"/>
              <a:ext cx="3534129" cy="39956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algn="r" defTabSz="1200150">
                <a:lnSpc>
                  <a:spcPct val="90000"/>
                </a:lnSpc>
                <a:spcBef>
                  <a:spcPct val="0"/>
                </a:spcBef>
                <a:spcAft>
                  <a:spcPct val="35000"/>
                </a:spcAft>
              </a:pPr>
              <a:r>
                <a:rPr lang="fa-IR" sz="2700" dirty="0" smtClean="0"/>
                <a:t>تاسيسات و زير ساخت هاي شهري</a:t>
              </a:r>
              <a:endParaRPr lang="en-US" sz="2700" dirty="0"/>
            </a:p>
          </p:txBody>
        </p:sp>
      </p:grpSp>
      <p:grpSp>
        <p:nvGrpSpPr>
          <p:cNvPr id="16" name="Group 15"/>
          <p:cNvGrpSpPr/>
          <p:nvPr/>
        </p:nvGrpSpPr>
        <p:grpSpPr>
          <a:xfrm>
            <a:off x="19245309" y="5813206"/>
            <a:ext cx="4579622" cy="1312673"/>
            <a:chOff x="204791" y="0"/>
            <a:chExt cx="3618353" cy="560880"/>
          </a:xfrm>
        </p:grpSpPr>
        <p:sp>
          <p:nvSpPr>
            <p:cNvPr id="17" name="Rounded Rectangle 16"/>
            <p:cNvSpPr/>
            <p:nvPr/>
          </p:nvSpPr>
          <p:spPr>
            <a:xfrm>
              <a:off x="204791" y="0"/>
              <a:ext cx="3618353" cy="560880"/>
            </a:xfrm>
            <a:prstGeom prst="roundRect">
              <a:avLst/>
            </a:prstGeom>
          </p:spPr>
          <p:style>
            <a:lnRef idx="1">
              <a:schemeClr val="accent3"/>
            </a:lnRef>
            <a:fillRef idx="3">
              <a:schemeClr val="accent3"/>
            </a:fillRef>
            <a:effectRef idx="2">
              <a:schemeClr val="accent3"/>
            </a:effectRef>
            <a:fontRef idx="minor">
              <a:schemeClr val="lt1"/>
            </a:fontRef>
          </p:style>
        </p:sp>
        <p:sp>
          <p:nvSpPr>
            <p:cNvPr id="18" name="Rounded Rectangle 4"/>
            <p:cNvSpPr/>
            <p:nvPr/>
          </p:nvSpPr>
          <p:spPr>
            <a:xfrm>
              <a:off x="232171" y="142876"/>
              <a:ext cx="3563593" cy="39062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algn="r" defTabSz="1520190">
                <a:lnSpc>
                  <a:spcPct val="90000"/>
                </a:lnSpc>
                <a:spcBef>
                  <a:spcPct val="0"/>
                </a:spcBef>
                <a:spcAft>
                  <a:spcPct val="35000"/>
                </a:spcAft>
              </a:pPr>
              <a:r>
                <a:rPr lang="fa-IR" sz="2700" dirty="0" smtClean="0"/>
                <a:t>سيستم فاضلاب شهري</a:t>
              </a:r>
              <a:endParaRPr lang="en-US" sz="2700" dirty="0"/>
            </a:p>
          </p:txBody>
        </p:sp>
      </p:grpSp>
      <p:sp>
        <p:nvSpPr>
          <p:cNvPr id="27" name="Rounded Rectangle 26"/>
          <p:cNvSpPr/>
          <p:nvPr/>
        </p:nvSpPr>
        <p:spPr>
          <a:xfrm>
            <a:off x="19245309" y="7688453"/>
            <a:ext cx="4579622" cy="1312673"/>
          </a:xfrm>
          <a:prstGeom prst="roundRect">
            <a:avLst/>
          </a:prstGeom>
        </p:spPr>
        <p:style>
          <a:lnRef idx="1">
            <a:schemeClr val="accent3"/>
          </a:lnRef>
          <a:fillRef idx="3">
            <a:schemeClr val="accent3"/>
          </a:fillRef>
          <a:effectRef idx="2">
            <a:schemeClr val="accent3"/>
          </a:effectRef>
          <a:fontRef idx="minor">
            <a:schemeClr val="lt1"/>
          </a:fontRef>
        </p:style>
        <p:txBody>
          <a:bodyPr lIns="164592" tIns="82296" rIns="164592" bIns="82296" rtlCol="0" anchor="ctr"/>
          <a:lstStyle/>
          <a:p>
            <a:pPr algn="r"/>
            <a:r>
              <a:rPr lang="fa-IR" sz="2700" dirty="0" smtClean="0"/>
              <a:t>سيستم جمع اوري فاضلاب</a:t>
            </a:r>
            <a:endParaRPr lang="en-US" sz="2700" dirty="0"/>
          </a:p>
        </p:txBody>
      </p:sp>
      <p:cxnSp>
        <p:nvCxnSpPr>
          <p:cNvPr id="40" name="Straight Connector 39"/>
          <p:cNvCxnSpPr/>
          <p:nvPr/>
        </p:nvCxnSpPr>
        <p:spPr>
          <a:xfrm>
            <a:off x="1491771" y="16787867"/>
            <a:ext cx="9055364" cy="7694"/>
          </a:xfrm>
          <a:prstGeom prst="line">
            <a:avLst/>
          </a:prstGeom>
        </p:spPr>
        <p:style>
          <a:lnRef idx="3">
            <a:schemeClr val="accent2"/>
          </a:lnRef>
          <a:fillRef idx="0">
            <a:schemeClr val="accent2"/>
          </a:fillRef>
          <a:effectRef idx="2">
            <a:schemeClr val="accent2"/>
          </a:effectRef>
          <a:fontRef idx="minor">
            <a:schemeClr val="tx1"/>
          </a:fontRef>
        </p:style>
      </p:cxnSp>
      <p:sp>
        <p:nvSpPr>
          <p:cNvPr id="47" name="TextBox 46"/>
          <p:cNvSpPr txBox="1"/>
          <p:nvPr/>
        </p:nvSpPr>
        <p:spPr>
          <a:xfrm>
            <a:off x="1314371" y="16787867"/>
            <a:ext cx="7143800" cy="461665"/>
          </a:xfrm>
          <a:prstGeom prst="rect">
            <a:avLst/>
          </a:prstGeom>
          <a:noFill/>
        </p:spPr>
        <p:txBody>
          <a:bodyPr wrap="square" rtlCol="0">
            <a:spAutoFit/>
          </a:bodyPr>
          <a:lstStyle/>
          <a:p>
            <a:r>
              <a:rPr lang="en-US" sz="2400" dirty="0" smtClean="0"/>
              <a:t>http://http://www.archnoise.com/urbanism.htm</a:t>
            </a:r>
            <a:endParaRPr lang="en-US" sz="2400" dirty="0"/>
          </a:p>
        </p:txBody>
      </p:sp>
      <p:sp>
        <p:nvSpPr>
          <p:cNvPr id="26" name="Right Brace 25"/>
          <p:cNvSpPr/>
          <p:nvPr/>
        </p:nvSpPr>
        <p:spPr>
          <a:xfrm>
            <a:off x="9386865" y="8143869"/>
            <a:ext cx="500066" cy="4429156"/>
          </a:xfrm>
          <a:prstGeom prst="rightBrace">
            <a:avLst/>
          </a:prstGeom>
        </p:spPr>
        <p:style>
          <a:lnRef idx="2">
            <a:schemeClr val="accent2"/>
          </a:lnRef>
          <a:fillRef idx="0">
            <a:schemeClr val="accent2"/>
          </a:fillRef>
          <a:effectRef idx="1">
            <a:schemeClr val="accent2"/>
          </a:effectRef>
          <a:fontRef idx="minor">
            <a:schemeClr val="tx1"/>
          </a:fontRef>
        </p:style>
        <p:txBody>
          <a:bodyPr rtlCol="0" anchor="ctr"/>
          <a:lstStyle/>
          <a:p>
            <a:pPr algn="ctr"/>
            <a:endParaRPr lang="en-US"/>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1008288" y="1080246"/>
            <a:ext cx="22954396" cy="15447974"/>
          </a:xfrm>
        </p:spPr>
        <p:txBody>
          <a:bodyPr>
            <a:normAutofit/>
          </a:bodyPr>
          <a:lstStyle/>
          <a:p>
            <a:pPr marL="185166" indent="0" algn="r" rtl="1">
              <a:buNone/>
            </a:pPr>
            <a:r>
              <a:rPr lang="fa-IR" sz="3000" dirty="0"/>
              <a:t>مشخصات عمومي سيستم تصفيه:</a:t>
            </a:r>
          </a:p>
          <a:p>
            <a:pPr marL="185166" indent="0" algn="r" rtl="1">
              <a:buNone/>
            </a:pPr>
            <a:endParaRPr lang="fa-IR" sz="3000" dirty="0"/>
          </a:p>
          <a:p>
            <a:pPr marL="185166" indent="0" algn="r" rtl="1">
              <a:buNone/>
            </a:pPr>
            <a:r>
              <a:rPr lang="fa-IR" sz="3000" dirty="0"/>
              <a:t>    وضعيت اجرايي سيستم تصفيه نسبت به يكديگر: اجزاي سيستم به ترتيبي نسبت به يكديگر قرار گرفته اند كه ارتباط آنها بوسيله لوله و كانال برقرار مي گردد.</a:t>
            </a:r>
          </a:p>
          <a:p>
            <a:pPr marL="185166" indent="0" algn="r" rtl="1">
              <a:buNone/>
            </a:pPr>
            <a:r>
              <a:rPr lang="fa-IR" sz="3000" dirty="0"/>
              <a:t>    شرايط هيدروليكي: مخازن سيستم تصفيه به گونه اي قرار گرفته كه جريان فاضلاب بين آنها تحت تاثير نيروي ثقلي انجام مي گيرد بدين ترتيب كه بعد از مرحله پمپاژ تا آخرين مرحله سيال تحت قوانين ظروف مرتبطه و با انتهاي حدود 15_ 20 </a:t>
            </a:r>
            <a:r>
              <a:rPr lang="en-US" sz="3000" dirty="0"/>
              <a:t>cm </a:t>
            </a:r>
            <a:r>
              <a:rPr lang="fa-IR" sz="3000" dirty="0"/>
              <a:t>انجام مي گيرد .</a:t>
            </a:r>
          </a:p>
          <a:p>
            <a:pPr marL="185166" indent="0" algn="r" rtl="1">
              <a:buNone/>
            </a:pPr>
            <a:endParaRPr lang="fa-IR" sz="3000" dirty="0"/>
          </a:p>
          <a:p>
            <a:pPr marL="185166" indent="0" algn="r" rtl="1">
              <a:buNone/>
            </a:pPr>
            <a:r>
              <a:rPr lang="fa-IR" sz="3000" dirty="0"/>
              <a:t>روش تصفيه:</a:t>
            </a:r>
          </a:p>
          <a:p>
            <a:pPr marL="185166" indent="0" algn="r" rtl="1">
              <a:buNone/>
            </a:pPr>
            <a:endParaRPr lang="fa-IR" sz="3000" dirty="0"/>
          </a:p>
          <a:p>
            <a:pPr marL="185166" indent="0" algn="r" rtl="1">
              <a:buNone/>
            </a:pPr>
            <a:r>
              <a:rPr lang="fa-IR" sz="3000" dirty="0"/>
              <a:t>همان گونه كه در مقدمه نيز عنوان شد فرايند تصفيه انتخابي ، به كار گيري روش هوازي و لجن فعال مي باشد . فاضلاب هاي استحصالي در شبكه جمع آوري پس از عبور از آشغالگير ها وارد مخزن متعادلساز و ايستگاه پمپاژ اوليه مي گردد . فاضلاب متعادل شده توسط پمپ هاي پيش بيني شده در اين واحد به حوضچه هوادهي منتقل مي گردد . همانطور كه ميدانيم در روش هاي تصفيه بيولوژيكي حذف آلوده كننده ها بوسيله فعاليت هاي بيولوژيكي انجام مي گردد تصفيه بيولوژيكي مواد آلي قابل تجزيه به روش بيولوژيكي مانند مواد محلول كلوئيدي را حذف مي نمايد . به طور اساسي اين مواد يا به گاز تبديل مي شوند كه به محيط فرار مي كنند و يا به توده هاي سلولي بيولوژيكي تبديل مي گردند كه به وسيله ته نشين سازي حذف مي شوند . تصفيه بيولوژيكي همچنين جهت حذف نيتروژن در فاضلاب به كار مي رود .</a:t>
            </a:r>
          </a:p>
          <a:p>
            <a:pPr marL="185166" indent="0" algn="r" rtl="1">
              <a:buNone/>
            </a:pPr>
            <a:endParaRPr lang="fa-IR" sz="3000" dirty="0"/>
          </a:p>
          <a:p>
            <a:pPr marL="185166" indent="0" algn="r" rtl="1">
              <a:buNone/>
            </a:pPr>
            <a:r>
              <a:rPr lang="fa-IR" sz="3000" dirty="0"/>
              <a:t>هوادهي:</a:t>
            </a:r>
          </a:p>
          <a:p>
            <a:pPr marL="185166" indent="0" algn="r" rtl="1">
              <a:buNone/>
            </a:pPr>
            <a:r>
              <a:rPr lang="fa-IR" sz="3000" dirty="0"/>
              <a:t>اساس كار تصفيه به روش بيولوژيكي ، لخته سازي و حذف جامدات كلوئيدي رسوب ناپذير و تثبيت اجرام آلي به وسيله ميكرو ارگانيسم هاي گوناگوني كه مواد آلي محلول و كلوئيدي گازهاي گوناگون و توده هايي كه عمدتاً باكتري ها هستند ، مي باشند . جرم ويژه ميكرو ارگانيسم ها جهت تبديل سلولي كمي بيشتر از جرم ويژه آب مي باشند . لذا اين اجرام مي توانند توسط نيروي ثقلي ته نشين گردند و از فاضلاب جدا شوند . توجه به اين نكته ضروريست تا زماني كه توده هاي توليه شده از اجرام آلي فاضلاب جدا نشوند ، عمل تصفيه تكميل نشده است چرا كه اين توده هاي سلولي از مواد آلي مي باشند و در خروجي بعنوان ( </a:t>
            </a:r>
            <a:r>
              <a:rPr lang="en-US" sz="3000" dirty="0"/>
              <a:t>BOD5 ) </a:t>
            </a:r>
            <a:r>
              <a:rPr lang="fa-IR" sz="3000" dirty="0"/>
              <a:t>اندازه گيري مي گردند .</a:t>
            </a:r>
          </a:p>
          <a:p>
            <a:pPr marL="185166" indent="0" algn="r" rtl="1">
              <a:buNone/>
            </a:pPr>
            <a:r>
              <a:rPr lang="fa-IR" sz="3000" dirty="0"/>
              <a:t>م آلي موجود در فاضلاب در مخزن هوادهي با باكتري هاي هوازي كه بطور معلق وجود دارند در تماس قرار مي گيرند. محيط هوازي مخزن هوادهي با استفاده از هواده هاي عمقي يا هواده هاي مكانيكي ـ سطحي ايجاد مي شوند كه علاوه بر اين عملكرد ، اختلاط فاضلاب را نيز ايجاد مي </a:t>
            </a:r>
            <a:r>
              <a:rPr lang="fa-IR" sz="3000" dirty="0" smtClean="0"/>
              <a:t>كند.</a:t>
            </a:r>
            <a:endParaRPr lang="fa-IR" sz="3000" dirty="0"/>
          </a:p>
        </p:txBody>
      </p:sp>
    </p:spTree>
    <p:extLst>
      <p:ext uri="{BB962C8B-B14F-4D97-AF65-F5344CB8AC3E}">
        <p14:creationId xmlns:p14="http://schemas.microsoft.com/office/powerpoint/2010/main" val="312552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1800376" y="1440286"/>
            <a:ext cx="22162308" cy="15087934"/>
          </a:xfrm>
        </p:spPr>
        <p:txBody>
          <a:bodyPr>
            <a:normAutofit/>
          </a:bodyPr>
          <a:lstStyle/>
          <a:p>
            <a:pPr marL="185166" indent="0" algn="r" rtl="1">
              <a:buNone/>
            </a:pPr>
            <a:r>
              <a:rPr lang="fa-IR" sz="3000" dirty="0"/>
              <a:t> بعد از گذشت زمان مشخصي مخلوط سلولهاي جديد و قديمي به داخل تانك ته نشيني جایي كه سلولها از پساب تصفيه شده جدا مي گردند هدايت مي شود . يك بخش از سلولهاي ته نشين شده جهت بدست آوردن غلظت مناسب و دلخواه ارگانيزمها در مخزن هوادهي به اين راكتور باز گردانده مي شوند و بخش ديگر آن از سيستم خارج مي شوند </a:t>
            </a:r>
            <a:r>
              <a:rPr lang="fa-IR" sz="3000" dirty="0" smtClean="0"/>
              <a:t>.</a:t>
            </a:r>
            <a:endParaRPr lang="fa-IR" sz="3000" dirty="0"/>
          </a:p>
          <a:p>
            <a:pPr marL="185166" indent="0" algn="r" rtl="1">
              <a:buNone/>
            </a:pPr>
            <a:r>
              <a:rPr lang="fa-IR" sz="3000" dirty="0"/>
              <a:t>در طبيعت نقش اساسي باكتري ها ، تجزيه اجرام آلي توليد شده به وسيله موجودات زنده مي باشد در روش لجن فعال باكتري ها مهمترين ميكروارگانيزم هايي هستند كه نقش تجزيه اجرام آلي موجود در فاضلاب را ايفا مي كنند. درمخزن هوادهي ، يك بخش از مواد آلي بوسيله باكتري هاي هوازي يا باكتري هاي اختياري براي بدست آوردن انرژي جهت انتشار سنتز باقيمانده اجرام الي به سلولهاي جديد استفاده مي گردد فقط بخش كمي از اين مواد به تركيبات يا انرژي كم مانند سولفات ، نيترات و دي اكسيد كربن اكسيد مي شوند و مابقي به جرمهاي سلولي سنتز مي شوند .</a:t>
            </a:r>
          </a:p>
          <a:p>
            <a:pPr marL="185166" indent="0" algn="r" rtl="1">
              <a:buNone/>
            </a:pPr>
            <a:r>
              <a:rPr lang="fa-IR" sz="3000" dirty="0"/>
              <a:t>اگر چه اين مطلب كه باكتري ها هر چه سريعتر مواد آلي را تجزيه مي كنند بسيار مهم مي باشد ، تشكيل لخته هاي مناسب كه نياز اوليه جداسازي موثر اجرام بيولوژيكي در واحد ته نشيني مي باشد نيز بسيار حائز اهميت است . اين مطب مشاهده شده است كه اگر زمان متوسط اقامت سلولي سلولها در سيستم افزايش داده شود ، خصوصيات ته نشيني لخته هاي بيولوژيكي افزايش مي يابد چرا كه با افزايش عمر توده سلولي ، بار سطحي آن كاهش مي يابد و ميكرو ارگانيزمها شروع به توليد پليمر هاي سلولي اضافي مي نمايند به طوري كه لايه هاي شبيه به قبلي را به روي آنها ايجاد مي كنند. حضور اين پليمر ها و لجن تشكيل لخته هايي كه مي توانند به آساني در اثر ته نشيني ثقلي ( </a:t>
            </a:r>
            <a:r>
              <a:rPr lang="en-US" sz="3000" dirty="0"/>
              <a:t>Gravity </a:t>
            </a:r>
            <a:r>
              <a:rPr lang="en-US" sz="3000" dirty="0" err="1"/>
              <a:t>settliy</a:t>
            </a:r>
            <a:r>
              <a:rPr lang="en-US" sz="3000" dirty="0"/>
              <a:t> ) </a:t>
            </a:r>
            <a:r>
              <a:rPr lang="fa-IR" sz="3000" dirty="0"/>
              <a:t>حذف گردند را افزايش </a:t>
            </a:r>
            <a:r>
              <a:rPr lang="fa-IR" sz="3000" dirty="0" smtClean="0"/>
              <a:t>مي دهد.</a:t>
            </a:r>
          </a:p>
          <a:p>
            <a:pPr marL="185166" indent="0" algn="r" rtl="1">
              <a:buNone/>
            </a:pPr>
            <a:r>
              <a:rPr lang="fa-IR" sz="3000" dirty="0"/>
              <a:t>ه نشيني:</a:t>
            </a:r>
          </a:p>
          <a:p>
            <a:pPr marL="185166" indent="0" algn="r" rtl="1">
              <a:buNone/>
            </a:pPr>
            <a:r>
              <a:rPr lang="fa-IR" sz="3000" dirty="0"/>
              <a:t>ته نشيني ، عبارت از جدا سازي ذرات معلق از آب مي باشد كه از آب سنگين تر مي باشد . از اين واحد بطور وسيعي در تصفيه فاضلاب استفاده مي شود. از ته نشيني جهت جذف دانه ، حذف اجرام ويژه در مخزن ته نشيني اوليه حذف لخته هاي بيولوژيكي در مخازن ته نشيني لجن فعال و خذف لخته هاي شيميايي زماني كه لخته سازي شيميايي صورت مي گیرد ، استفاده مي شود . از اين واحد همچنين براي تغليظ جامدات در تغليظ كننده هاي لجن استفاده مي شود </a:t>
            </a:r>
            <a:r>
              <a:rPr lang="fa-IR" sz="3000" dirty="0" smtClean="0"/>
              <a:t>.</a:t>
            </a:r>
            <a:endParaRPr lang="fa-IR" sz="3000" dirty="0"/>
          </a:p>
          <a:p>
            <a:pPr marL="185166" indent="0" algn="r" rtl="1">
              <a:buNone/>
            </a:pPr>
            <a:r>
              <a:rPr lang="fa-IR" sz="3000" dirty="0"/>
              <a:t>در اكثر موارد ، هدف اوليه از اين واحد توليد خروجي صاف مي باشد . ولي توليد لجني كه به آساني منتقل شود و قابل تصفيه باشد مورد نياز است . عملكرد مخازن ته نشيني لجن فعال از پساب تصفيه شده مي باشد لخته هاي تشكيل شده در كف مخزن ايجاد توده هاي لجني را مي كنند كه از لحاظ ضخامت متفاوت مي باشد . در صورتي كه ظرفيت پمپهاي برگشت لجن يا سايز آنها مناسب نباشد ممكن است توده لجن در شرايط جريان پيك و كل </a:t>
            </a:r>
            <a:r>
              <a:rPr lang="fa-IR" sz="3000" dirty="0" smtClean="0"/>
              <a:t>عمق </a:t>
            </a:r>
            <a:r>
              <a:rPr lang="fa-IR" sz="3000" dirty="0"/>
              <a:t>مخزن را اشغال نمايد و از سرريزها به بيرون منتقل مي شود </a:t>
            </a:r>
            <a:r>
              <a:rPr lang="fa-IR" sz="3000" dirty="0" smtClean="0"/>
              <a:t>.</a:t>
            </a:r>
          </a:p>
          <a:p>
            <a:pPr marL="185166" indent="0" algn="r" rtl="1">
              <a:buNone/>
            </a:pPr>
            <a:endParaRPr lang="en-US" sz="3000" dirty="0"/>
          </a:p>
        </p:txBody>
      </p:sp>
    </p:spTree>
    <p:extLst>
      <p:ext uri="{BB962C8B-B14F-4D97-AF65-F5344CB8AC3E}">
        <p14:creationId xmlns:p14="http://schemas.microsoft.com/office/powerpoint/2010/main" val="11523579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1008288" y="1224262"/>
            <a:ext cx="22954396" cy="15303958"/>
          </a:xfrm>
        </p:spPr>
        <p:txBody>
          <a:bodyPr>
            <a:normAutofit/>
          </a:bodyPr>
          <a:lstStyle/>
          <a:p>
            <a:pPr marL="185166" indent="0" algn="r" rtl="1">
              <a:buNone/>
            </a:pPr>
            <a:r>
              <a:rPr lang="fa-IR" sz="3000" dirty="0"/>
              <a:t>ضد عفوني:</a:t>
            </a:r>
          </a:p>
          <a:p>
            <a:pPr marL="185166" indent="0" algn="r" rtl="1">
              <a:buNone/>
            </a:pPr>
            <a:r>
              <a:rPr lang="fa-IR" sz="3000" dirty="0"/>
              <a:t>پس از ته نشين شدن فاضلاب در مخزن ته نشيني ثانويه و پيش از وارد نمودن آن به منابع طبيعي آب بايد ميكروارگانيزم ها ي بيماريزا از قبيل باكتري ها ، ويروس ها ، كيسه هاي آميبي موجود در آن از بين رود ضد عفوني فاضلاب با استفاده از مواد شيميايي، عوامل فيزيكي، وسايل مكانيكي و تابش اشعه انجام مي پذيرد . در حال حاظر ، متداول ترين روش ضد عفوني فاضلاب اضافه كردن كلر به فاضلاب مي باشد . در اين روش ابتدا محلول هيپوكلريت در يك پكيج تهيه و آماده مي گردد و سپس توسط يك دستگاه پمپ تزريق مربوطه به پساب تصفيه شده در داخل يك حوضچه تماس فاضلاب با كلر اضافه مي گردد </a:t>
            </a:r>
            <a:r>
              <a:rPr lang="fa-IR" sz="3000" dirty="0" smtClean="0"/>
              <a:t>.</a:t>
            </a:r>
            <a:endParaRPr lang="fa-IR" sz="3000" dirty="0"/>
          </a:p>
          <a:p>
            <a:pPr marL="185166" indent="0" algn="r" rtl="1">
              <a:buNone/>
            </a:pPr>
            <a:r>
              <a:rPr lang="fa-IR" sz="3000" dirty="0"/>
              <a:t>نگهداري و هضم لجن اضافي :</a:t>
            </a:r>
          </a:p>
          <a:p>
            <a:pPr marL="185166" indent="0" algn="r" rtl="1">
              <a:buNone/>
            </a:pPr>
            <a:r>
              <a:rPr lang="fa-IR" sz="3000" dirty="0"/>
              <a:t>لجن مازاد فرآيند بيولوژيكي لجن فعال توسط واحد پمپاژ لجن برگشتي به اين مخزن منتقل مي گردد تا با يك زمان توقف طولاني لجن مذكور هضم وتغليظ مي گردد اين لجن در دوره هاي هرچند ماه يك دفعه تخليه و به بيرون شهر منتقل مي شود </a:t>
            </a:r>
            <a:r>
              <a:rPr lang="fa-IR" sz="3000" dirty="0" smtClean="0"/>
              <a:t>.</a:t>
            </a:r>
            <a:endParaRPr lang="fa-IR" sz="3000" dirty="0"/>
          </a:p>
          <a:p>
            <a:pPr marL="185166" indent="0" algn="r" rtl="1">
              <a:buNone/>
            </a:pPr>
            <a:r>
              <a:rPr lang="fa-IR" sz="3600" b="1" dirty="0" smtClean="0"/>
              <a:t>نتیجه</a:t>
            </a:r>
          </a:p>
          <a:p>
            <a:pPr marL="185166" indent="0" algn="r" rtl="1">
              <a:buNone/>
            </a:pPr>
            <a:r>
              <a:rPr lang="fa-IR" sz="3000" dirty="0" smtClean="0"/>
              <a:t>: </a:t>
            </a:r>
            <a:r>
              <a:rPr lang="fa-IR" sz="3000" dirty="0"/>
              <a:t>فرآيند هوازي مذكور </a:t>
            </a:r>
            <a:r>
              <a:rPr lang="fa-IR" sz="3000" dirty="0" smtClean="0"/>
              <a:t>روش </a:t>
            </a:r>
            <a:r>
              <a:rPr lang="fa-IR" sz="3000" dirty="0"/>
              <a:t>لجن فعال با هوادهي گسترده عمقي برمبناي هضم هوازي فاضلاب مي باشد . بدين منظور به مخلوط لجن فعال برگشتي و فاضلاب ورودي در بخش هوادهي بطور مداوم هواده مي شود و لجن فعال حاصل از واكنش هاي بيوشيميايي در بخش ته نشيني رسوب خواهد كرد . پساب خروجي از سرريز ته نشيني جهت عمليات ضد عفوني وارد قسمت كلرزني مي شود بدين ترتيب پساب خروجي از اين واحد قابل دفع در آبهاي زير زميني خواهد بود .</a:t>
            </a:r>
            <a:endParaRPr lang="en-US" sz="3000" dirty="0"/>
          </a:p>
        </p:txBody>
      </p:sp>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b="35979"/>
          <a:stretch/>
        </p:blipFill>
        <p:spPr bwMode="auto">
          <a:xfrm>
            <a:off x="360215" y="9721204"/>
            <a:ext cx="14951939" cy="8281045"/>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7988724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520315" y="1344167"/>
            <a:ext cx="21422678" cy="10105229"/>
          </a:xfrm>
        </p:spPr>
        <p:txBody>
          <a:bodyPr/>
          <a:lstStyle/>
          <a:p>
            <a:pPr algn="ctr" rtl="1"/>
            <a:r>
              <a:rPr lang="fa-IR" sz="6000" dirty="0" smtClean="0"/>
              <a:t>منابع</a:t>
            </a:r>
            <a:br>
              <a:rPr lang="fa-IR" sz="6000" dirty="0" smtClean="0"/>
            </a:br>
            <a:r>
              <a:rPr lang="fa-IR" sz="3600" dirty="0"/>
              <a:t/>
            </a:r>
            <a:br>
              <a:rPr lang="fa-IR" sz="3600" dirty="0"/>
            </a:br>
            <a:r>
              <a:rPr lang="fa-IR" sz="3600" dirty="0" smtClean="0"/>
              <a:t>انجمن تخصصی شهرسازی </a:t>
            </a:r>
            <a:br>
              <a:rPr lang="fa-IR" sz="3600" dirty="0" smtClean="0"/>
            </a:br>
            <a:r>
              <a:rPr lang="en-US" sz="3600" dirty="0" smtClean="0">
                <a:hlinkClick r:id="rId2"/>
              </a:rPr>
              <a:t>http://http://www.archnoise.com</a:t>
            </a:r>
            <a:r>
              <a:rPr lang="en-US" sz="3600" dirty="0" smtClean="0"/>
              <a:t/>
            </a:r>
            <a:br>
              <a:rPr lang="en-US" sz="3600" dirty="0" smtClean="0"/>
            </a:br>
            <a:r>
              <a:rPr lang="fa-IR" sz="3600" dirty="0" smtClean="0"/>
              <a:t>شرکت  ابدهی زلال</a:t>
            </a:r>
            <a:br>
              <a:rPr lang="fa-IR" sz="3600" dirty="0" smtClean="0"/>
            </a:br>
            <a:r>
              <a:rPr lang="fa-IR" sz="3600" dirty="0" smtClean="0"/>
              <a:t>شرکت اب و فاضلاب استان قزوین:مهندس حاجی میری </a:t>
            </a:r>
            <a:br>
              <a:rPr lang="fa-IR" sz="3600" dirty="0" smtClean="0"/>
            </a:br>
            <a:endParaRPr lang="en-US" sz="6000" dirty="0"/>
          </a:p>
        </p:txBody>
      </p:sp>
    </p:spTree>
    <p:extLst>
      <p:ext uri="{BB962C8B-B14F-4D97-AF65-F5344CB8AC3E}">
        <p14:creationId xmlns:p14="http://schemas.microsoft.com/office/powerpoint/2010/main" val="2615876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extLst/>
          </a:lstStyle>
          <a:p>
            <a:pPr algn="r"/>
            <a:r>
              <a:rPr lang="fa-IR" dirty="0" smtClean="0"/>
              <a:t>سيستم فاضلاب شهري</a:t>
            </a:r>
            <a:endParaRPr/>
          </a:p>
        </p:txBody>
      </p:sp>
      <p:sp>
        <p:nvSpPr>
          <p:cNvPr id="3" name="TextBox 2"/>
          <p:cNvSpPr txBox="1"/>
          <p:nvPr/>
        </p:nvSpPr>
        <p:spPr>
          <a:xfrm>
            <a:off x="2592463" y="4680645"/>
            <a:ext cx="21026336" cy="4031873"/>
          </a:xfrm>
          <a:prstGeom prst="rect">
            <a:avLst/>
          </a:prstGeom>
          <a:noFill/>
        </p:spPr>
        <p:txBody>
          <a:bodyPr wrap="square" rtlCol="0">
            <a:spAutoFit/>
          </a:bodyPr>
          <a:lstStyle/>
          <a:p>
            <a:pPr algn="ctr"/>
            <a:r>
              <a:rPr lang="fa-IR" dirty="0" smtClean="0"/>
              <a:t>فهرست</a:t>
            </a:r>
          </a:p>
          <a:p>
            <a:pPr algn="r"/>
            <a:r>
              <a:rPr lang="fa-IR" dirty="0" smtClean="0"/>
              <a:t>تاسیسات شهری</a:t>
            </a:r>
          </a:p>
          <a:p>
            <a:pPr algn="r"/>
            <a:r>
              <a:rPr lang="fa-IR" dirty="0" smtClean="0"/>
              <a:t>سیستم فاضلاب شهری </a:t>
            </a:r>
          </a:p>
          <a:p>
            <a:pPr algn="r"/>
            <a:r>
              <a:rPr lang="fa-IR" dirty="0" smtClean="0"/>
              <a:t>سیستم جمع اوری فاضلاب</a:t>
            </a:r>
          </a:p>
          <a:p>
            <a:pPr algn="r"/>
            <a:r>
              <a:rPr lang="fa-IR" dirty="0" smtClean="0"/>
              <a:t>تاریخچه سیستم فاضلاب </a:t>
            </a:r>
          </a:p>
          <a:p>
            <a:pPr algn="r"/>
            <a:r>
              <a:rPr lang="fa-IR" dirty="0" smtClean="0"/>
              <a:t>اهمیت دفع فاضلاب </a:t>
            </a:r>
          </a:p>
          <a:p>
            <a:pPr algn="r"/>
            <a:r>
              <a:rPr lang="fa-IR" dirty="0" smtClean="0"/>
              <a:t>تصفیه فاضلابهای شهری </a:t>
            </a:r>
          </a:p>
          <a:p>
            <a:pPr algn="r"/>
            <a:endParaRPr lang="en-US" dirty="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sz="half" idx="1"/>
          </p:nvPr>
        </p:nvSpPr>
        <p:spPr>
          <a:xfrm>
            <a:off x="1028619" y="785755"/>
            <a:ext cx="16751015" cy="14716228"/>
          </a:xfrm>
        </p:spPr>
        <p:txBody>
          <a:bodyPr>
            <a:normAutofit/>
          </a:bodyPr>
          <a:lstStyle>
            <a:extLst/>
          </a:lstStyle>
          <a:p>
            <a:pPr algn="r" rtl="1">
              <a:lnSpc>
                <a:spcPct val="114000"/>
              </a:lnSpc>
              <a:buNone/>
            </a:pPr>
            <a:r>
              <a:rPr lang="fa-IR" sz="3000" b="1" dirty="0" smtClean="0"/>
              <a:t>بررسي سيستم فاضلاب شهري</a:t>
            </a:r>
          </a:p>
          <a:p>
            <a:pPr algn="r" rtl="1">
              <a:buNone/>
            </a:pPr>
            <a:r>
              <a:rPr lang="fa-IR" sz="3000" b="1" dirty="0" smtClean="0"/>
              <a:t> </a:t>
            </a:r>
            <a:r>
              <a:rPr lang="fa-IR" sz="3000" dirty="0" smtClean="0"/>
              <a:t>در</a:t>
            </a:r>
            <a:r>
              <a:rPr lang="fa-IR" sz="3000" b="1" dirty="0" smtClean="0"/>
              <a:t> </a:t>
            </a:r>
            <a:r>
              <a:rPr lang="fa-IR" sz="3000" dirty="0" smtClean="0"/>
              <a:t>بررسي حاصله از ازمايشات و اناليز داده ها سيستم هاي كنوني فاضلاب در كشور كارايي خود را از دست داده و بايد سيستم هاي جديدي نظير سيستم تثبيت، سيستم </a:t>
            </a:r>
            <a:r>
              <a:rPr lang="en-US" sz="3000" dirty="0" err="1" smtClean="0"/>
              <a:t>usab</a:t>
            </a:r>
            <a:r>
              <a:rPr lang="fa-IR" sz="3000" dirty="0" smtClean="0"/>
              <a:t>، سيستم غشايي يا ابزاري نظير ني و عدسك ابي بهر برد</a:t>
            </a:r>
          </a:p>
          <a:p>
            <a:pPr algn="r" rtl="1">
              <a:buNone/>
            </a:pPr>
            <a:r>
              <a:rPr lang="fa-IR" sz="3000" dirty="0" smtClean="0"/>
              <a:t>با افزايش روز افزون جمعيت و تبديل شدن شهر به كلان شهر و پيشرفت تكنولوژي بايستي توجه بيشتر به موارد بهداشتي و زيست محيطي </a:t>
            </a:r>
          </a:p>
          <a:p>
            <a:pPr algn="r" rtl="1">
              <a:buNone/>
            </a:pPr>
            <a:r>
              <a:rPr lang="fa-IR" sz="3000" dirty="0" smtClean="0"/>
              <a:t>در اين راستا بايد بدنبال روشهايي با حجم كمتر، راندمان بالا تر و همچنين قابل ارتقا از لحاظ ظرفيتي </a:t>
            </a:r>
          </a:p>
          <a:p>
            <a:pPr algn="r" rtl="1">
              <a:buNone/>
            </a:pPr>
            <a:r>
              <a:rPr lang="fa-IR" sz="3000" b="1" dirty="0" smtClean="0"/>
              <a:t>                                                       خانگي          </a:t>
            </a:r>
          </a:p>
          <a:p>
            <a:pPr algn="r" rtl="1">
              <a:buNone/>
            </a:pPr>
            <a:r>
              <a:rPr lang="fa-IR" sz="3000" b="1" dirty="0" smtClean="0"/>
              <a:t>                                                                  </a:t>
            </a:r>
          </a:p>
          <a:p>
            <a:pPr algn="r" rtl="1">
              <a:buNone/>
            </a:pPr>
            <a:r>
              <a:rPr lang="fa-IR" sz="3000" b="1" dirty="0" smtClean="0"/>
              <a:t>فاضلاب ها بر اساس نحوه ايجاد      صنعتي </a:t>
            </a:r>
          </a:p>
          <a:p>
            <a:pPr algn="r" rtl="1">
              <a:buNone/>
            </a:pPr>
            <a:r>
              <a:rPr lang="fa-IR" sz="3000" b="1" dirty="0" smtClean="0"/>
              <a:t>                                                                                   </a:t>
            </a:r>
          </a:p>
          <a:p>
            <a:pPr algn="r" rtl="1">
              <a:buNone/>
            </a:pPr>
            <a:r>
              <a:rPr lang="fa-IR" sz="3000" b="1" dirty="0" smtClean="0"/>
              <a:t>                                                       سطحي </a:t>
            </a:r>
          </a:p>
          <a:p>
            <a:pPr algn="r" rtl="1">
              <a:buNone/>
            </a:pPr>
            <a:endParaRPr lang="fa-IR" sz="3000" b="1" dirty="0" smtClean="0"/>
          </a:p>
          <a:p>
            <a:pPr marL="514350" indent="-514350" algn="r" rtl="1">
              <a:buNone/>
            </a:pPr>
            <a:r>
              <a:rPr lang="fa-IR" sz="3000" b="1" dirty="0" smtClean="0"/>
              <a:t>فاضلابهاي خانگي : </a:t>
            </a:r>
            <a:r>
              <a:rPr lang="fa-IR" sz="3000" dirty="0" smtClean="0"/>
              <a:t>شامل پسابهاي سرويس هاي بهداشتي منازل توالت و حمام و...</a:t>
            </a:r>
          </a:p>
          <a:p>
            <a:pPr marL="514350" indent="-514350" algn="r" rtl="1">
              <a:buNone/>
            </a:pPr>
            <a:r>
              <a:rPr lang="fa-IR" sz="3000" b="1" dirty="0" smtClean="0"/>
              <a:t>فاضلابهاي صنعتي : </a:t>
            </a:r>
            <a:r>
              <a:rPr lang="fa-IR" sz="3000" dirty="0" smtClean="0"/>
              <a:t>در نتيجه فعاليتهاي كارگاهها كارخانه ها و...</a:t>
            </a:r>
          </a:p>
          <a:p>
            <a:pPr marL="514350" indent="-514350" algn="r" rtl="1">
              <a:buNone/>
            </a:pPr>
            <a:r>
              <a:rPr lang="fa-IR" sz="3000" b="1" dirty="0" smtClean="0"/>
              <a:t>فاصلابهاي سطحي : </a:t>
            </a:r>
            <a:r>
              <a:rPr lang="fa-IR" sz="3000" dirty="0" smtClean="0"/>
              <a:t>شامل ابهاي ناشي از بارندگي و ذوب برف و يخ در معابر </a:t>
            </a:r>
          </a:p>
          <a:p>
            <a:pPr marL="514350" indent="-514350" algn="r" rtl="1">
              <a:buNone/>
            </a:pPr>
            <a:r>
              <a:rPr lang="fa-IR" sz="3000" b="1" dirty="0" smtClean="0"/>
              <a:t>                                                                   جامدات معلق </a:t>
            </a:r>
          </a:p>
          <a:p>
            <a:pPr marL="514350" indent="-514350" algn="r" rtl="1">
              <a:buNone/>
            </a:pPr>
            <a:endParaRPr lang="fa-IR" sz="3000" b="1" dirty="0" smtClean="0"/>
          </a:p>
          <a:p>
            <a:pPr marL="514350" indent="-514350" algn="r" rtl="1">
              <a:buNone/>
            </a:pPr>
            <a:r>
              <a:rPr lang="fa-IR" sz="3000" b="1" dirty="0" smtClean="0"/>
              <a:t>مهمترين اجزاي تشكيل دهنده فاضلاب:      مواد الي فاضلاب</a:t>
            </a:r>
          </a:p>
          <a:p>
            <a:pPr marL="514350" indent="-514350" algn="r" rtl="1">
              <a:buNone/>
            </a:pPr>
            <a:r>
              <a:rPr lang="fa-IR" sz="3000" b="1" dirty="0" smtClean="0"/>
              <a:t>                                                                 </a:t>
            </a:r>
          </a:p>
          <a:p>
            <a:pPr marL="514350" indent="-514350" algn="r" rtl="1">
              <a:buNone/>
            </a:pPr>
            <a:r>
              <a:rPr lang="fa-IR" sz="3000" b="1" dirty="0" smtClean="0"/>
              <a:t>                                                                    عوامل بيماري زا</a:t>
            </a:r>
          </a:p>
        </p:txBody>
      </p:sp>
      <p:sp>
        <p:nvSpPr>
          <p:cNvPr id="35" name="Right Brace 34"/>
          <p:cNvSpPr/>
          <p:nvPr/>
        </p:nvSpPr>
        <p:spPr>
          <a:xfrm>
            <a:off x="11458567" y="5214911"/>
            <a:ext cx="214314" cy="3500462"/>
          </a:xfrm>
          <a:prstGeom prst="rightBrace">
            <a:avLst>
              <a:gd name="adj1" fmla="val 8333"/>
              <a:gd name="adj2" fmla="val 49138"/>
            </a:avLst>
          </a:prstGeom>
        </p:spPr>
        <p:style>
          <a:lnRef idx="2">
            <a:schemeClr val="accent2"/>
          </a:lnRef>
          <a:fillRef idx="0">
            <a:schemeClr val="accent2"/>
          </a:fillRef>
          <a:effectRef idx="1">
            <a:schemeClr val="accent2"/>
          </a:effectRef>
          <a:fontRef idx="minor">
            <a:schemeClr val="tx1"/>
          </a:fontRef>
        </p:style>
        <p:txBody>
          <a:bodyPr rtlCol="0" anchor="ctr"/>
          <a:lstStyle/>
          <a:p>
            <a:pPr algn="ctr"/>
            <a:endParaRPr lang="en-US"/>
          </a:p>
        </p:txBody>
      </p:sp>
      <p:sp>
        <p:nvSpPr>
          <p:cNvPr id="37" name="Right Brace 36"/>
          <p:cNvSpPr/>
          <p:nvPr/>
        </p:nvSpPr>
        <p:spPr>
          <a:xfrm>
            <a:off x="10101245" y="11572893"/>
            <a:ext cx="500066" cy="3214710"/>
          </a:xfrm>
          <a:prstGeom prst="rightBrace">
            <a:avLst/>
          </a:prstGeom>
        </p:spPr>
        <p:style>
          <a:lnRef idx="2">
            <a:schemeClr val="accent2"/>
          </a:lnRef>
          <a:fillRef idx="0">
            <a:schemeClr val="accent2"/>
          </a:fillRef>
          <a:effectRef idx="1">
            <a:schemeClr val="accent2"/>
          </a:effectRef>
          <a:fontRef idx="minor">
            <a:schemeClr val="tx1"/>
          </a:fontRef>
        </p:style>
        <p:txBody>
          <a:bodyPr rtlCol="0" anchor="ctr"/>
          <a:lstStyle/>
          <a:p>
            <a:pPr algn="ctr"/>
            <a:endParaRPr lang="en-US"/>
          </a:p>
        </p:txBody>
      </p:sp>
      <p:sp>
        <p:nvSpPr>
          <p:cNvPr id="17" name="Rounded Rectangle 16"/>
          <p:cNvSpPr/>
          <p:nvPr/>
        </p:nvSpPr>
        <p:spPr>
          <a:xfrm>
            <a:off x="19245309" y="9376175"/>
            <a:ext cx="4579622" cy="1312673"/>
          </a:xfrm>
          <a:prstGeom prst="roundRect">
            <a:avLst/>
          </a:prstGeom>
        </p:spPr>
        <p:style>
          <a:lnRef idx="1">
            <a:schemeClr val="accent3"/>
          </a:lnRef>
          <a:fillRef idx="3">
            <a:schemeClr val="accent3"/>
          </a:fillRef>
          <a:effectRef idx="2">
            <a:schemeClr val="accent3"/>
          </a:effectRef>
          <a:fontRef idx="minor">
            <a:schemeClr val="lt1"/>
          </a:fontRef>
        </p:style>
        <p:txBody>
          <a:bodyPr lIns="164592" tIns="82296" rIns="164592" bIns="82296" rtlCol="0" anchor="ctr"/>
          <a:lstStyle/>
          <a:p>
            <a:pPr algn="r"/>
            <a:r>
              <a:rPr lang="fa-IR" sz="2700" dirty="0" smtClean="0"/>
              <a:t>تاريخچه سيستم دفع فاضلاب</a:t>
            </a:r>
            <a:endParaRPr lang="en-US" sz="2700" dirty="0"/>
          </a:p>
        </p:txBody>
      </p:sp>
      <p:sp>
        <p:nvSpPr>
          <p:cNvPr id="18" name="Rounded Rectangle 17"/>
          <p:cNvSpPr/>
          <p:nvPr/>
        </p:nvSpPr>
        <p:spPr>
          <a:xfrm>
            <a:off x="19245309" y="11251423"/>
            <a:ext cx="4579622" cy="1312673"/>
          </a:xfrm>
          <a:prstGeom prst="roundRect">
            <a:avLst/>
          </a:prstGeom>
        </p:spPr>
        <p:style>
          <a:lnRef idx="1">
            <a:schemeClr val="accent3"/>
          </a:lnRef>
          <a:fillRef idx="3">
            <a:schemeClr val="accent3"/>
          </a:fillRef>
          <a:effectRef idx="2">
            <a:schemeClr val="accent3"/>
          </a:effectRef>
          <a:fontRef idx="minor">
            <a:schemeClr val="lt1"/>
          </a:fontRef>
        </p:style>
        <p:txBody>
          <a:bodyPr lIns="164592" tIns="82296" rIns="164592" bIns="82296" rtlCol="0" anchor="ctr"/>
          <a:lstStyle/>
          <a:p>
            <a:pPr algn="r"/>
            <a:r>
              <a:rPr lang="fa-IR" dirty="0" smtClean="0"/>
              <a:t>ا</a:t>
            </a:r>
            <a:r>
              <a:rPr lang="fa-IR" sz="2700" dirty="0" smtClean="0"/>
              <a:t>هميت دفع فاضلاب </a:t>
            </a:r>
            <a:endParaRPr lang="en-US" sz="2700" dirty="0"/>
          </a:p>
        </p:txBody>
      </p:sp>
      <p:grpSp>
        <p:nvGrpSpPr>
          <p:cNvPr id="19" name="Group 18"/>
          <p:cNvGrpSpPr/>
          <p:nvPr/>
        </p:nvGrpSpPr>
        <p:grpSpPr>
          <a:xfrm>
            <a:off x="19245309" y="5813206"/>
            <a:ext cx="4579622" cy="1312673"/>
            <a:chOff x="204791" y="0"/>
            <a:chExt cx="3618353" cy="560880"/>
          </a:xfrm>
        </p:grpSpPr>
        <p:sp>
          <p:nvSpPr>
            <p:cNvPr id="30" name="Rounded Rectangle 29"/>
            <p:cNvSpPr/>
            <p:nvPr/>
          </p:nvSpPr>
          <p:spPr>
            <a:xfrm>
              <a:off x="204791" y="0"/>
              <a:ext cx="3618353" cy="560880"/>
            </a:xfrm>
            <a:prstGeom prst="roundRect">
              <a:avLst/>
            </a:prstGeom>
          </p:spPr>
          <p:style>
            <a:lnRef idx="0">
              <a:schemeClr val="accent2"/>
            </a:lnRef>
            <a:fillRef idx="3">
              <a:schemeClr val="accent2"/>
            </a:fillRef>
            <a:effectRef idx="3">
              <a:schemeClr val="accent2"/>
            </a:effectRef>
            <a:fontRef idx="minor">
              <a:schemeClr val="lt1"/>
            </a:fontRef>
          </p:style>
        </p:sp>
        <p:sp>
          <p:nvSpPr>
            <p:cNvPr id="32" name="Rounded Rectangle 4"/>
            <p:cNvSpPr/>
            <p:nvPr/>
          </p:nvSpPr>
          <p:spPr>
            <a:xfrm>
              <a:off x="232171" y="142876"/>
              <a:ext cx="3563593" cy="390624"/>
            </a:xfrm>
            <a:prstGeom prst="rect">
              <a:avLst/>
            </a:prstGeom>
          </p:spPr>
          <p:style>
            <a:lnRef idx="0">
              <a:schemeClr val="accent2"/>
            </a:lnRef>
            <a:fillRef idx="3">
              <a:schemeClr val="accent2"/>
            </a:fillRef>
            <a:effectRef idx="3">
              <a:schemeClr val="accent2"/>
            </a:effectRef>
            <a:fontRef idx="minor">
              <a:schemeClr val="lt1"/>
            </a:fontRef>
          </p:style>
          <p:txBody>
            <a:bodyPr spcFirstLastPara="0" vert="horz" wrap="square" lIns="116935" tIns="0" rIns="116935" bIns="0" numCol="1" spcCol="1270" anchor="ctr" anchorCtr="0">
              <a:noAutofit/>
            </a:bodyPr>
            <a:lstStyle/>
            <a:p>
              <a:pPr algn="r" defTabSz="1520190">
                <a:lnSpc>
                  <a:spcPct val="90000"/>
                </a:lnSpc>
                <a:spcBef>
                  <a:spcPct val="0"/>
                </a:spcBef>
                <a:spcAft>
                  <a:spcPct val="35000"/>
                </a:spcAft>
              </a:pPr>
              <a:r>
                <a:rPr lang="fa-IR" sz="2700" dirty="0" smtClean="0"/>
                <a:t>سيستم فاضلاب شهري</a:t>
              </a:r>
              <a:endParaRPr lang="en-US" sz="2700" dirty="0"/>
            </a:p>
          </p:txBody>
        </p:sp>
      </p:grpSp>
      <p:sp>
        <p:nvSpPr>
          <p:cNvPr id="34" name="Rounded Rectangle 33"/>
          <p:cNvSpPr/>
          <p:nvPr/>
        </p:nvSpPr>
        <p:spPr>
          <a:xfrm>
            <a:off x="19245309" y="7688453"/>
            <a:ext cx="4579622" cy="1312673"/>
          </a:xfrm>
          <a:prstGeom prst="roundRect">
            <a:avLst/>
          </a:prstGeom>
        </p:spPr>
        <p:style>
          <a:lnRef idx="1">
            <a:schemeClr val="accent3"/>
          </a:lnRef>
          <a:fillRef idx="3">
            <a:schemeClr val="accent3"/>
          </a:fillRef>
          <a:effectRef idx="2">
            <a:schemeClr val="accent3"/>
          </a:effectRef>
          <a:fontRef idx="minor">
            <a:schemeClr val="lt1"/>
          </a:fontRef>
        </p:style>
        <p:txBody>
          <a:bodyPr lIns="164592" tIns="82296" rIns="164592" bIns="82296" rtlCol="0" anchor="ctr"/>
          <a:lstStyle/>
          <a:p>
            <a:pPr algn="r"/>
            <a:r>
              <a:rPr lang="fa-IR" sz="2700" dirty="0" smtClean="0"/>
              <a:t>سيستم جمع اوري فاضلاب</a:t>
            </a:r>
            <a:endParaRPr lang="en-US" sz="2700" dirty="0"/>
          </a:p>
        </p:txBody>
      </p:sp>
      <p:grpSp>
        <p:nvGrpSpPr>
          <p:cNvPr id="36" name="Group 35"/>
          <p:cNvGrpSpPr/>
          <p:nvPr/>
        </p:nvGrpSpPr>
        <p:grpSpPr>
          <a:xfrm>
            <a:off x="18245177" y="3929027"/>
            <a:ext cx="5720845" cy="1537400"/>
            <a:chOff x="204791" y="180963"/>
            <a:chExt cx="3577361" cy="442800"/>
          </a:xfrm>
        </p:grpSpPr>
        <p:sp>
          <p:nvSpPr>
            <p:cNvPr id="38" name="Rounded Rectangle 37"/>
            <p:cNvSpPr/>
            <p:nvPr/>
          </p:nvSpPr>
          <p:spPr>
            <a:xfrm>
              <a:off x="204791" y="180963"/>
              <a:ext cx="3577361" cy="442800"/>
            </a:xfrm>
            <a:prstGeom prst="roundRect">
              <a:avLst/>
            </a:prstGeom>
          </p:spPr>
          <p:style>
            <a:lnRef idx="1">
              <a:schemeClr val="accent3"/>
            </a:lnRef>
            <a:fillRef idx="3">
              <a:schemeClr val="accent3"/>
            </a:fillRef>
            <a:effectRef idx="2">
              <a:schemeClr val="accent3"/>
            </a:effectRef>
            <a:fontRef idx="minor">
              <a:schemeClr val="lt1"/>
            </a:fontRef>
          </p:style>
        </p:sp>
        <p:sp>
          <p:nvSpPr>
            <p:cNvPr id="39" name="Rounded Rectangle 4"/>
            <p:cNvSpPr/>
            <p:nvPr/>
          </p:nvSpPr>
          <p:spPr>
            <a:xfrm>
              <a:off x="226407" y="202579"/>
              <a:ext cx="3534129" cy="39956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algn="r" defTabSz="1200150">
                <a:lnSpc>
                  <a:spcPct val="90000"/>
                </a:lnSpc>
                <a:spcBef>
                  <a:spcPct val="0"/>
                </a:spcBef>
                <a:spcAft>
                  <a:spcPct val="35000"/>
                </a:spcAft>
              </a:pPr>
              <a:r>
                <a:rPr lang="fa-IR" sz="2700" dirty="0" smtClean="0"/>
                <a:t>تاسيسات و زير ساخت هاي شهري</a:t>
              </a:r>
              <a:endParaRPr lang="en-US" sz="2700" dirty="0"/>
            </a:p>
          </p:txBody>
        </p:sp>
      </p:grpSp>
      <p:cxnSp>
        <p:nvCxnSpPr>
          <p:cNvPr id="45" name="Straight Connector 44"/>
          <p:cNvCxnSpPr/>
          <p:nvPr/>
        </p:nvCxnSpPr>
        <p:spPr>
          <a:xfrm>
            <a:off x="1491771" y="16787867"/>
            <a:ext cx="9055364" cy="7694"/>
          </a:xfrm>
          <a:prstGeom prst="line">
            <a:avLst/>
          </a:prstGeom>
        </p:spPr>
        <p:style>
          <a:lnRef idx="3">
            <a:schemeClr val="accent2"/>
          </a:lnRef>
          <a:fillRef idx="0">
            <a:schemeClr val="accent2"/>
          </a:fillRef>
          <a:effectRef idx="2">
            <a:schemeClr val="accent2"/>
          </a:effectRef>
          <a:fontRef idx="minor">
            <a:schemeClr val="tx1"/>
          </a:fontRef>
        </p:style>
      </p:cxnSp>
      <p:sp>
        <p:nvSpPr>
          <p:cNvPr id="46" name="TextBox 45"/>
          <p:cNvSpPr txBox="1"/>
          <p:nvPr/>
        </p:nvSpPr>
        <p:spPr>
          <a:xfrm>
            <a:off x="1314371" y="16787867"/>
            <a:ext cx="7143800" cy="461665"/>
          </a:xfrm>
          <a:prstGeom prst="rect">
            <a:avLst/>
          </a:prstGeom>
          <a:noFill/>
        </p:spPr>
        <p:txBody>
          <a:bodyPr wrap="square" rtlCol="0">
            <a:spAutoFit/>
          </a:bodyPr>
          <a:lstStyle/>
          <a:p>
            <a:r>
              <a:rPr lang="en-US" sz="2400" dirty="0" smtClean="0"/>
              <a:t>http://http://www.archnoise.com/urbanism.htm</a:t>
            </a:r>
            <a:endParaRPr lang="en-US" sz="2400"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down)">
                                      <p:cBhvr>
                                        <p:cTn id="7"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sz="half" idx="1"/>
          </p:nvPr>
        </p:nvSpPr>
        <p:spPr>
          <a:xfrm>
            <a:off x="1279847" y="2285953"/>
            <a:ext cx="16751015" cy="12001584"/>
          </a:xfrm>
        </p:spPr>
        <p:txBody>
          <a:bodyPr>
            <a:normAutofit fontScale="62500" lnSpcReduction="20000"/>
          </a:bodyPr>
          <a:lstStyle>
            <a:extLst/>
          </a:lstStyle>
          <a:p>
            <a:pPr algn="justLow" rtl="1">
              <a:lnSpc>
                <a:spcPct val="120000"/>
              </a:lnSpc>
              <a:buNone/>
            </a:pPr>
            <a:r>
              <a:rPr lang="fa-IR" sz="4800" dirty="0" smtClean="0"/>
              <a:t>در ابتدا سيستم جمع اوري فاضلاب يك سيستم رو باز بوده كه خود عامل شيوع بيماري ها بوده</a:t>
            </a:r>
          </a:p>
          <a:p>
            <a:pPr algn="justLow" rtl="1">
              <a:lnSpc>
                <a:spcPct val="120000"/>
              </a:lnSpc>
              <a:buNone/>
            </a:pPr>
            <a:r>
              <a:rPr lang="fa-IR" sz="4800" dirty="0" smtClean="0"/>
              <a:t>در اواخر قرن 17 در بصورت زيرزميني به طول 16 كيلومتر</a:t>
            </a:r>
          </a:p>
          <a:p>
            <a:pPr algn="justLow" rtl="1">
              <a:lnSpc>
                <a:spcPct val="120000"/>
              </a:lnSpc>
              <a:buNone/>
            </a:pPr>
            <a:r>
              <a:rPr lang="fa-IR" sz="4800" dirty="0" smtClean="0"/>
              <a:t>در ايران بر اساس سطح اب زير زميني و يا نفوذ پذيري زمين، بدين صورت كه در مناطقي كه سطح اب زير زمين پايين بوده، براي جذب فاضلاب از حفر چاههاي جذبي استفاده مي گرديد.</a:t>
            </a:r>
          </a:p>
          <a:p>
            <a:pPr algn="justLow" rtl="1">
              <a:lnSpc>
                <a:spcPct val="120000"/>
              </a:lnSpc>
              <a:buNone/>
            </a:pPr>
            <a:r>
              <a:rPr lang="fa-IR" sz="4800" dirty="0" smtClean="0"/>
              <a:t>در مناطقي كه اب زير زميني بالا بوده زمين را طوري زهكشي مي كردند كه فاضلاب بدون تصفيه بر روي رودخانه اي انتقال مي يافت.</a:t>
            </a:r>
          </a:p>
          <a:p>
            <a:pPr algn="justLow" rtl="1">
              <a:lnSpc>
                <a:spcPct val="120000"/>
              </a:lnSpc>
              <a:buNone/>
            </a:pPr>
            <a:r>
              <a:rPr lang="fa-IR" sz="4800" dirty="0" smtClean="0"/>
              <a:t>در مكانهايي كه امكان زهكشي نبود غالبا در منازل چاه فاضلاب حفر مي گشت.</a:t>
            </a:r>
          </a:p>
          <a:p>
            <a:pPr algn="justLow" rtl="1">
              <a:lnSpc>
                <a:spcPct val="120000"/>
              </a:lnSpc>
              <a:buNone/>
            </a:pPr>
            <a:r>
              <a:rPr lang="fa-IR" sz="4800" dirty="0" smtClean="0"/>
              <a:t>شهرهايي كه در كنار رودخانه واقع شده اند از اين شيوه ، كه خطر بسيار جدي براي محيط زيست و بستر درياست.  </a:t>
            </a:r>
          </a:p>
          <a:p>
            <a:pPr algn="justLow" rtl="1">
              <a:lnSpc>
                <a:spcPct val="120000"/>
              </a:lnSpc>
              <a:buNone/>
            </a:pPr>
            <a:endParaRPr lang="fa-IR" sz="4800" b="1" dirty="0" smtClean="0"/>
          </a:p>
          <a:p>
            <a:pPr algn="justLow" rtl="1">
              <a:lnSpc>
                <a:spcPct val="120000"/>
              </a:lnSpc>
              <a:buNone/>
            </a:pPr>
            <a:r>
              <a:rPr lang="fa-IR" sz="4800" b="1" dirty="0" smtClean="0"/>
              <a:t>                                                        شيوه سنتي</a:t>
            </a:r>
          </a:p>
          <a:p>
            <a:pPr algn="justLow" rtl="1">
              <a:lnSpc>
                <a:spcPct val="120000"/>
              </a:lnSpc>
              <a:buNone/>
            </a:pPr>
            <a:r>
              <a:rPr lang="fa-IR" sz="4800" b="1" dirty="0" smtClean="0"/>
              <a:t>روش هاي جمع اوري فاضلاب</a:t>
            </a:r>
          </a:p>
          <a:p>
            <a:pPr algn="justLow" rtl="1">
              <a:lnSpc>
                <a:spcPct val="120000"/>
              </a:lnSpc>
              <a:buNone/>
            </a:pPr>
            <a:r>
              <a:rPr lang="fa-IR" sz="4800" b="1" dirty="0" smtClean="0"/>
              <a:t>                                                        روش هاي نوين</a:t>
            </a:r>
          </a:p>
          <a:p>
            <a:pPr algn="justLow" rtl="1">
              <a:lnSpc>
                <a:spcPct val="120000"/>
              </a:lnSpc>
              <a:buNone/>
            </a:pPr>
            <a:r>
              <a:rPr lang="fa-IR" sz="4800" b="1" dirty="0" smtClean="0"/>
              <a:t>شيوه سنتي يا روش متداول</a:t>
            </a:r>
          </a:p>
          <a:p>
            <a:pPr algn="justLow" rtl="1">
              <a:lnSpc>
                <a:spcPct val="120000"/>
              </a:lnSpc>
              <a:buNone/>
            </a:pPr>
            <a:r>
              <a:rPr lang="fa-IR" sz="4800" dirty="0" smtClean="0"/>
              <a:t>بطور ثقلي اب مصرف شده را بطور صحيحي جمع اوري و به تصفيه خانه منتقل ميكند.</a:t>
            </a:r>
          </a:p>
          <a:p>
            <a:pPr algn="justLow" rtl="1">
              <a:lnSpc>
                <a:spcPct val="120000"/>
              </a:lnSpc>
              <a:buNone/>
            </a:pPr>
            <a:r>
              <a:rPr lang="fa-IR" sz="4800" dirty="0" smtClean="0"/>
              <a:t>براساس تحقيقاتي در دهه1960و1970 بر وضعيت فاضلاب در جوامع كوچك انجام شد به اين نتيجه رسيدند كه هزينه اين روش 4برابر هزينه تصفيه مي شود.</a:t>
            </a:r>
          </a:p>
          <a:p>
            <a:pPr algn="r" rtl="1"/>
            <a:endParaRPr lang="fa-IR" b="1" dirty="0" smtClean="0"/>
          </a:p>
        </p:txBody>
      </p:sp>
      <p:sp>
        <p:nvSpPr>
          <p:cNvPr id="24" name="Right Brace 23"/>
          <p:cNvSpPr/>
          <p:nvPr/>
        </p:nvSpPr>
        <p:spPr>
          <a:xfrm>
            <a:off x="12030071" y="8643935"/>
            <a:ext cx="500066" cy="2000264"/>
          </a:xfrm>
          <a:prstGeom prst="rightBrace">
            <a:avLst/>
          </a:prstGeom>
        </p:spPr>
        <p:style>
          <a:lnRef idx="2">
            <a:schemeClr val="accent2"/>
          </a:lnRef>
          <a:fillRef idx="0">
            <a:schemeClr val="accent2"/>
          </a:fillRef>
          <a:effectRef idx="1">
            <a:schemeClr val="accent2"/>
          </a:effectRef>
          <a:fontRef idx="minor">
            <a:schemeClr val="tx1"/>
          </a:fontRef>
        </p:style>
        <p:txBody>
          <a:bodyPr rtlCol="0" anchor="ctr"/>
          <a:lstStyle/>
          <a:p>
            <a:pPr algn="ctr"/>
            <a:endParaRPr lang="en-US"/>
          </a:p>
        </p:txBody>
      </p:sp>
      <p:sp>
        <p:nvSpPr>
          <p:cNvPr id="25" name="Rounded Rectangle 24"/>
          <p:cNvSpPr/>
          <p:nvPr/>
        </p:nvSpPr>
        <p:spPr>
          <a:xfrm>
            <a:off x="19245309" y="9376175"/>
            <a:ext cx="4579622" cy="1312673"/>
          </a:xfrm>
          <a:prstGeom prst="roundRect">
            <a:avLst/>
          </a:prstGeom>
        </p:spPr>
        <p:style>
          <a:lnRef idx="1">
            <a:schemeClr val="accent3"/>
          </a:lnRef>
          <a:fillRef idx="3">
            <a:schemeClr val="accent3"/>
          </a:fillRef>
          <a:effectRef idx="2">
            <a:schemeClr val="accent3"/>
          </a:effectRef>
          <a:fontRef idx="minor">
            <a:schemeClr val="lt1"/>
          </a:fontRef>
        </p:style>
        <p:txBody>
          <a:bodyPr lIns="164592" tIns="82296" rIns="164592" bIns="82296" rtlCol="0" anchor="ctr"/>
          <a:lstStyle/>
          <a:p>
            <a:pPr algn="r"/>
            <a:r>
              <a:rPr lang="fa-IR" sz="2700" dirty="0" smtClean="0"/>
              <a:t>تاريخچه سيستم دفع فاضلاب</a:t>
            </a:r>
            <a:endParaRPr lang="en-US" sz="2700" dirty="0"/>
          </a:p>
        </p:txBody>
      </p:sp>
      <p:sp>
        <p:nvSpPr>
          <p:cNvPr id="26" name="Rounded Rectangle 25"/>
          <p:cNvSpPr/>
          <p:nvPr/>
        </p:nvSpPr>
        <p:spPr>
          <a:xfrm>
            <a:off x="19245309" y="11251423"/>
            <a:ext cx="4579622" cy="1312673"/>
          </a:xfrm>
          <a:prstGeom prst="roundRect">
            <a:avLst/>
          </a:prstGeom>
        </p:spPr>
        <p:style>
          <a:lnRef idx="1">
            <a:schemeClr val="accent3"/>
          </a:lnRef>
          <a:fillRef idx="3">
            <a:schemeClr val="accent3"/>
          </a:fillRef>
          <a:effectRef idx="2">
            <a:schemeClr val="accent3"/>
          </a:effectRef>
          <a:fontRef idx="minor">
            <a:schemeClr val="lt1"/>
          </a:fontRef>
        </p:style>
        <p:txBody>
          <a:bodyPr lIns="164592" tIns="82296" rIns="164592" bIns="82296" rtlCol="0" anchor="ctr"/>
          <a:lstStyle/>
          <a:p>
            <a:pPr algn="r"/>
            <a:r>
              <a:rPr lang="fa-IR" dirty="0" smtClean="0"/>
              <a:t>ا</a:t>
            </a:r>
            <a:r>
              <a:rPr lang="fa-IR" sz="2700" dirty="0" smtClean="0"/>
              <a:t>هميت دفع فاضلاب </a:t>
            </a:r>
            <a:endParaRPr lang="en-US" sz="2700" dirty="0"/>
          </a:p>
        </p:txBody>
      </p:sp>
      <p:grpSp>
        <p:nvGrpSpPr>
          <p:cNvPr id="27" name="Group 26"/>
          <p:cNvGrpSpPr/>
          <p:nvPr/>
        </p:nvGrpSpPr>
        <p:grpSpPr>
          <a:xfrm>
            <a:off x="19245309" y="5813206"/>
            <a:ext cx="4579622" cy="1312673"/>
            <a:chOff x="204791" y="0"/>
            <a:chExt cx="3618353" cy="560880"/>
          </a:xfrm>
        </p:grpSpPr>
        <p:sp>
          <p:nvSpPr>
            <p:cNvPr id="28" name="Rounded Rectangle 27"/>
            <p:cNvSpPr/>
            <p:nvPr/>
          </p:nvSpPr>
          <p:spPr>
            <a:xfrm>
              <a:off x="204791" y="0"/>
              <a:ext cx="3618353" cy="560880"/>
            </a:xfrm>
            <a:prstGeom prst="roundRect">
              <a:avLst/>
            </a:prstGeom>
          </p:spPr>
          <p:style>
            <a:lnRef idx="0">
              <a:schemeClr val="accent3"/>
            </a:lnRef>
            <a:fillRef idx="3">
              <a:schemeClr val="accent3"/>
            </a:fillRef>
            <a:effectRef idx="3">
              <a:schemeClr val="accent3"/>
            </a:effectRef>
            <a:fontRef idx="minor">
              <a:schemeClr val="lt1"/>
            </a:fontRef>
          </p:style>
        </p:sp>
        <p:sp>
          <p:nvSpPr>
            <p:cNvPr id="29" name="Rounded Rectangle 4"/>
            <p:cNvSpPr/>
            <p:nvPr/>
          </p:nvSpPr>
          <p:spPr>
            <a:xfrm>
              <a:off x="232171" y="142876"/>
              <a:ext cx="3563593" cy="390624"/>
            </a:xfrm>
            <a:prstGeom prst="rect">
              <a:avLst/>
            </a:prstGeom>
          </p:spPr>
          <p:style>
            <a:lnRef idx="0">
              <a:schemeClr val="accent3"/>
            </a:lnRef>
            <a:fillRef idx="3">
              <a:schemeClr val="accent3"/>
            </a:fillRef>
            <a:effectRef idx="3">
              <a:schemeClr val="accent3"/>
            </a:effectRef>
            <a:fontRef idx="minor">
              <a:schemeClr val="lt1"/>
            </a:fontRef>
          </p:style>
          <p:txBody>
            <a:bodyPr spcFirstLastPara="0" vert="horz" wrap="square" lIns="116935" tIns="0" rIns="116935" bIns="0" numCol="1" spcCol="1270" anchor="ctr" anchorCtr="0">
              <a:noAutofit/>
            </a:bodyPr>
            <a:lstStyle/>
            <a:p>
              <a:pPr algn="r" defTabSz="1520190">
                <a:lnSpc>
                  <a:spcPct val="90000"/>
                </a:lnSpc>
                <a:spcBef>
                  <a:spcPct val="0"/>
                </a:spcBef>
                <a:spcAft>
                  <a:spcPct val="35000"/>
                </a:spcAft>
              </a:pPr>
              <a:r>
                <a:rPr lang="fa-IR" sz="2700" dirty="0" smtClean="0"/>
                <a:t>سيستم فاضلاب شهري</a:t>
              </a:r>
              <a:endParaRPr lang="en-US" sz="2700" dirty="0"/>
            </a:p>
          </p:txBody>
        </p:sp>
      </p:grpSp>
      <p:sp>
        <p:nvSpPr>
          <p:cNvPr id="30" name="Rounded Rectangle 29"/>
          <p:cNvSpPr/>
          <p:nvPr/>
        </p:nvSpPr>
        <p:spPr>
          <a:xfrm>
            <a:off x="19245309" y="7688453"/>
            <a:ext cx="4579622" cy="1312673"/>
          </a:xfrm>
          <a:prstGeom prst="roundRect">
            <a:avLst/>
          </a:prstGeom>
        </p:spPr>
        <p:style>
          <a:lnRef idx="1">
            <a:schemeClr val="accent2"/>
          </a:lnRef>
          <a:fillRef idx="3">
            <a:schemeClr val="accent2"/>
          </a:fillRef>
          <a:effectRef idx="2">
            <a:schemeClr val="accent2"/>
          </a:effectRef>
          <a:fontRef idx="minor">
            <a:schemeClr val="lt1"/>
          </a:fontRef>
        </p:style>
        <p:txBody>
          <a:bodyPr lIns="164592" tIns="82296" rIns="164592" bIns="82296" rtlCol="0" anchor="ctr"/>
          <a:lstStyle/>
          <a:p>
            <a:pPr algn="r"/>
            <a:r>
              <a:rPr lang="fa-IR" sz="2700" dirty="0" smtClean="0"/>
              <a:t>سيستم جمع اوري فاضلاب</a:t>
            </a:r>
            <a:endParaRPr lang="en-US" sz="2700" dirty="0"/>
          </a:p>
        </p:txBody>
      </p:sp>
      <p:grpSp>
        <p:nvGrpSpPr>
          <p:cNvPr id="31" name="Group 30"/>
          <p:cNvGrpSpPr/>
          <p:nvPr/>
        </p:nvGrpSpPr>
        <p:grpSpPr>
          <a:xfrm>
            <a:off x="18245177" y="3929027"/>
            <a:ext cx="5720845" cy="1537400"/>
            <a:chOff x="204791" y="180963"/>
            <a:chExt cx="3577361" cy="442800"/>
          </a:xfrm>
        </p:grpSpPr>
        <p:sp>
          <p:nvSpPr>
            <p:cNvPr id="32" name="Rounded Rectangle 31"/>
            <p:cNvSpPr/>
            <p:nvPr/>
          </p:nvSpPr>
          <p:spPr>
            <a:xfrm>
              <a:off x="204791" y="180963"/>
              <a:ext cx="3577361" cy="442800"/>
            </a:xfrm>
            <a:prstGeom prst="roundRect">
              <a:avLst/>
            </a:prstGeom>
          </p:spPr>
          <p:style>
            <a:lnRef idx="1">
              <a:schemeClr val="accent3"/>
            </a:lnRef>
            <a:fillRef idx="3">
              <a:schemeClr val="accent3"/>
            </a:fillRef>
            <a:effectRef idx="2">
              <a:schemeClr val="accent3"/>
            </a:effectRef>
            <a:fontRef idx="minor">
              <a:schemeClr val="lt1"/>
            </a:fontRef>
          </p:style>
        </p:sp>
        <p:sp>
          <p:nvSpPr>
            <p:cNvPr id="33" name="Rounded Rectangle 4"/>
            <p:cNvSpPr/>
            <p:nvPr/>
          </p:nvSpPr>
          <p:spPr>
            <a:xfrm>
              <a:off x="226407" y="202579"/>
              <a:ext cx="3534129" cy="39956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algn="r" defTabSz="1200150">
                <a:lnSpc>
                  <a:spcPct val="90000"/>
                </a:lnSpc>
                <a:spcBef>
                  <a:spcPct val="0"/>
                </a:spcBef>
                <a:spcAft>
                  <a:spcPct val="35000"/>
                </a:spcAft>
              </a:pPr>
              <a:r>
                <a:rPr lang="fa-IR" sz="2700" dirty="0" smtClean="0"/>
                <a:t>تاسيسات و زير ساخت هاي شهري</a:t>
              </a:r>
              <a:endParaRPr lang="en-US" sz="2700" dirty="0"/>
            </a:p>
          </p:txBody>
        </p:sp>
      </p:grpSp>
      <p:cxnSp>
        <p:nvCxnSpPr>
          <p:cNvPr id="45" name="Straight Connector 44"/>
          <p:cNvCxnSpPr/>
          <p:nvPr/>
        </p:nvCxnSpPr>
        <p:spPr>
          <a:xfrm>
            <a:off x="1491771" y="16787867"/>
            <a:ext cx="9055364" cy="7694"/>
          </a:xfrm>
          <a:prstGeom prst="line">
            <a:avLst/>
          </a:prstGeom>
        </p:spPr>
        <p:style>
          <a:lnRef idx="3">
            <a:schemeClr val="accent2"/>
          </a:lnRef>
          <a:fillRef idx="0">
            <a:schemeClr val="accent2"/>
          </a:fillRef>
          <a:effectRef idx="2">
            <a:schemeClr val="accent2"/>
          </a:effectRef>
          <a:fontRef idx="minor">
            <a:schemeClr val="tx1"/>
          </a:fontRef>
        </p:style>
      </p:cxnSp>
      <p:sp>
        <p:nvSpPr>
          <p:cNvPr id="46" name="TextBox 45"/>
          <p:cNvSpPr txBox="1"/>
          <p:nvPr/>
        </p:nvSpPr>
        <p:spPr>
          <a:xfrm>
            <a:off x="1314371" y="16787867"/>
            <a:ext cx="7143800" cy="461665"/>
          </a:xfrm>
          <a:prstGeom prst="rect">
            <a:avLst/>
          </a:prstGeom>
          <a:noFill/>
        </p:spPr>
        <p:txBody>
          <a:bodyPr wrap="square" rtlCol="0">
            <a:spAutoFit/>
          </a:bodyPr>
          <a:lstStyle/>
          <a:p>
            <a:r>
              <a:rPr lang="en-US" sz="2400" dirty="0" smtClean="0"/>
              <a:t>http://http://www.archnoise.com/urbanism.htm</a:t>
            </a:r>
            <a:endParaRPr lang="en-US" sz="2400"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down)">
                                      <p:cBhvr>
                                        <p:cTn id="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sz="half" idx="1"/>
          </p:nvPr>
        </p:nvSpPr>
        <p:spPr>
          <a:xfrm>
            <a:off x="1282035" y="2428828"/>
            <a:ext cx="16534513" cy="13573221"/>
          </a:xfrm>
        </p:spPr>
        <p:txBody>
          <a:bodyPr>
            <a:normAutofit/>
          </a:bodyPr>
          <a:lstStyle>
            <a:extLst/>
          </a:lstStyle>
          <a:p>
            <a:pPr algn="r">
              <a:buNone/>
            </a:pPr>
            <a:r>
              <a:rPr lang="fa-IR" sz="3000" b="1" dirty="0" smtClean="0"/>
              <a:t>روش هاي نوين</a:t>
            </a:r>
          </a:p>
          <a:p>
            <a:pPr algn="r" rtl="1">
              <a:buNone/>
            </a:pPr>
            <a:r>
              <a:rPr lang="fa-IR" sz="3000" b="1" dirty="0" smtClean="0"/>
              <a:t>1)روش سپتيك تانك ثقلي</a:t>
            </a:r>
            <a:r>
              <a:rPr lang="en-US" sz="3000" b="1" dirty="0" err="1" smtClean="0"/>
              <a:t>steg</a:t>
            </a:r>
            <a:endParaRPr lang="en-US" sz="3000" b="1" dirty="0" smtClean="0"/>
          </a:p>
          <a:p>
            <a:pPr marL="742950" indent="-742950" algn="r" rtl="1">
              <a:buNone/>
            </a:pPr>
            <a:r>
              <a:rPr lang="fa-IR" sz="3000" b="1" dirty="0" smtClean="0"/>
              <a:t>2)روش سپتيك تانك با پمپ </a:t>
            </a:r>
          </a:p>
          <a:p>
            <a:pPr marL="742950" indent="-742950" algn="r" rtl="1">
              <a:buNone/>
            </a:pPr>
            <a:r>
              <a:rPr lang="fa-IR" sz="3000" b="1" dirty="0" smtClean="0"/>
              <a:t>3)روش خلاء</a:t>
            </a:r>
          </a:p>
          <a:p>
            <a:pPr marL="742950" indent="-742950" algn="r" rtl="1">
              <a:buNone/>
            </a:pPr>
            <a:r>
              <a:rPr lang="fa-IR" sz="3000" dirty="0" smtClean="0"/>
              <a:t>از بين اين روشها تنها سيستم </a:t>
            </a:r>
            <a:r>
              <a:rPr lang="en-US" sz="3000" dirty="0" err="1" smtClean="0"/>
              <a:t>steg</a:t>
            </a:r>
            <a:r>
              <a:rPr lang="fa-IR" sz="3000" dirty="0" smtClean="0"/>
              <a:t>قابل استفاده است.</a:t>
            </a:r>
          </a:p>
          <a:p>
            <a:pPr marL="742950" indent="-742950" algn="r" rtl="1">
              <a:buNone/>
            </a:pPr>
            <a:r>
              <a:rPr lang="fa-IR" sz="3000" b="1" dirty="0" smtClean="0"/>
              <a:t>تاريخچه سيستم دفع فاضلاب</a:t>
            </a:r>
          </a:p>
          <a:p>
            <a:pPr marL="742950" indent="-742950" algn="r" rtl="1">
              <a:buNone/>
            </a:pPr>
            <a:r>
              <a:rPr lang="fa-IR" sz="3000" dirty="0" smtClean="0"/>
              <a:t>ايران به ويژه در زمان ساخت تخت جمشيد،داراي دانش شهر سازي سر امدي در جهان بود كه شاهد كشف سيستم دفع فاضلاب در بقاياي اين افتخار ملي يعني تخت جمشيد هستيم.</a:t>
            </a:r>
          </a:p>
          <a:p>
            <a:pPr marL="742950" indent="-742950" algn="r" rtl="1">
              <a:buNone/>
            </a:pPr>
            <a:r>
              <a:rPr lang="fa-IR" sz="3000" b="1" dirty="0" smtClean="0"/>
              <a:t>اهميت دفع فاضلاب </a:t>
            </a:r>
          </a:p>
          <a:p>
            <a:pPr marL="742950" indent="-742950" algn="r" rtl="1">
              <a:buNone/>
            </a:pPr>
            <a:r>
              <a:rPr lang="fa-IR" sz="3000" dirty="0" smtClean="0"/>
              <a:t>مهمترين فايده دفع فاضلاب ارتقاء بهداشت محيطي و در كل بهداشت شهري است</a:t>
            </a:r>
          </a:p>
          <a:p>
            <a:pPr marL="742950" indent="-742950" algn="r" rtl="1">
              <a:buNone/>
            </a:pPr>
            <a:r>
              <a:rPr lang="fa-IR" sz="3000" dirty="0" smtClean="0"/>
              <a:t>مورد ديگر در اهم اين موضوع تعادل زيست محيطي مي باشد.</a:t>
            </a:r>
          </a:p>
        </p:txBody>
      </p:sp>
      <p:sp>
        <p:nvSpPr>
          <p:cNvPr id="22" name="Rounded Rectangle 21"/>
          <p:cNvSpPr/>
          <p:nvPr/>
        </p:nvSpPr>
        <p:spPr>
          <a:xfrm>
            <a:off x="19245309" y="9376175"/>
            <a:ext cx="4579622" cy="1312673"/>
          </a:xfrm>
          <a:prstGeom prst="roundRect">
            <a:avLst/>
          </a:prstGeom>
        </p:spPr>
        <p:style>
          <a:lnRef idx="1">
            <a:schemeClr val="accent2"/>
          </a:lnRef>
          <a:fillRef idx="3">
            <a:schemeClr val="accent2"/>
          </a:fillRef>
          <a:effectRef idx="2">
            <a:schemeClr val="accent2"/>
          </a:effectRef>
          <a:fontRef idx="minor">
            <a:schemeClr val="lt1"/>
          </a:fontRef>
        </p:style>
        <p:txBody>
          <a:bodyPr lIns="164592" tIns="82296" rIns="164592" bIns="82296" rtlCol="0" anchor="ctr"/>
          <a:lstStyle/>
          <a:p>
            <a:pPr algn="r"/>
            <a:r>
              <a:rPr lang="fa-IR" sz="2700" dirty="0" smtClean="0"/>
              <a:t>تاريخچه سيستم دفع فاضلاب</a:t>
            </a:r>
            <a:endParaRPr lang="en-US" sz="2700" dirty="0"/>
          </a:p>
        </p:txBody>
      </p:sp>
      <p:sp>
        <p:nvSpPr>
          <p:cNvPr id="23" name="Rounded Rectangle 22"/>
          <p:cNvSpPr/>
          <p:nvPr/>
        </p:nvSpPr>
        <p:spPr>
          <a:xfrm>
            <a:off x="19245309" y="11251423"/>
            <a:ext cx="4579622" cy="1312673"/>
          </a:xfrm>
          <a:prstGeom prst="roundRect">
            <a:avLst/>
          </a:prstGeom>
        </p:spPr>
        <p:style>
          <a:lnRef idx="1">
            <a:schemeClr val="accent2"/>
          </a:lnRef>
          <a:fillRef idx="3">
            <a:schemeClr val="accent2"/>
          </a:fillRef>
          <a:effectRef idx="2">
            <a:schemeClr val="accent2"/>
          </a:effectRef>
          <a:fontRef idx="minor">
            <a:schemeClr val="lt1"/>
          </a:fontRef>
        </p:style>
        <p:txBody>
          <a:bodyPr lIns="164592" tIns="82296" rIns="164592" bIns="82296" rtlCol="0" anchor="ctr"/>
          <a:lstStyle/>
          <a:p>
            <a:pPr algn="r"/>
            <a:r>
              <a:rPr lang="fa-IR" dirty="0" smtClean="0"/>
              <a:t>ا</a:t>
            </a:r>
            <a:r>
              <a:rPr lang="fa-IR" sz="2700" dirty="0" smtClean="0"/>
              <a:t>هميت دفع فاضلاب </a:t>
            </a:r>
            <a:endParaRPr lang="en-US" sz="2700" dirty="0"/>
          </a:p>
        </p:txBody>
      </p:sp>
      <p:grpSp>
        <p:nvGrpSpPr>
          <p:cNvPr id="24" name="Group 23"/>
          <p:cNvGrpSpPr/>
          <p:nvPr/>
        </p:nvGrpSpPr>
        <p:grpSpPr>
          <a:xfrm>
            <a:off x="19245309" y="5813206"/>
            <a:ext cx="4579622" cy="1312673"/>
            <a:chOff x="204791" y="0"/>
            <a:chExt cx="3618353" cy="560880"/>
          </a:xfrm>
        </p:grpSpPr>
        <p:sp>
          <p:nvSpPr>
            <p:cNvPr id="25" name="Rounded Rectangle 24"/>
            <p:cNvSpPr/>
            <p:nvPr/>
          </p:nvSpPr>
          <p:spPr>
            <a:xfrm>
              <a:off x="204791" y="0"/>
              <a:ext cx="3618353" cy="560880"/>
            </a:xfrm>
            <a:prstGeom prst="roundRect">
              <a:avLst/>
            </a:prstGeom>
          </p:spPr>
          <p:style>
            <a:lnRef idx="0">
              <a:schemeClr val="accent3"/>
            </a:lnRef>
            <a:fillRef idx="3">
              <a:schemeClr val="accent3"/>
            </a:fillRef>
            <a:effectRef idx="3">
              <a:schemeClr val="accent3"/>
            </a:effectRef>
            <a:fontRef idx="minor">
              <a:schemeClr val="lt1"/>
            </a:fontRef>
          </p:style>
        </p:sp>
        <p:sp>
          <p:nvSpPr>
            <p:cNvPr id="26" name="Rounded Rectangle 4"/>
            <p:cNvSpPr/>
            <p:nvPr/>
          </p:nvSpPr>
          <p:spPr>
            <a:xfrm>
              <a:off x="232171" y="142876"/>
              <a:ext cx="3563593" cy="390624"/>
            </a:xfrm>
            <a:prstGeom prst="rect">
              <a:avLst/>
            </a:prstGeom>
          </p:spPr>
          <p:style>
            <a:lnRef idx="0">
              <a:schemeClr val="accent3"/>
            </a:lnRef>
            <a:fillRef idx="3">
              <a:schemeClr val="accent3"/>
            </a:fillRef>
            <a:effectRef idx="3">
              <a:schemeClr val="accent3"/>
            </a:effectRef>
            <a:fontRef idx="minor">
              <a:schemeClr val="lt1"/>
            </a:fontRef>
          </p:style>
          <p:txBody>
            <a:bodyPr spcFirstLastPara="0" vert="horz" wrap="square" lIns="116935" tIns="0" rIns="116935" bIns="0" numCol="1" spcCol="1270" anchor="ctr" anchorCtr="0">
              <a:noAutofit/>
            </a:bodyPr>
            <a:lstStyle/>
            <a:p>
              <a:pPr algn="r" defTabSz="1520190">
                <a:lnSpc>
                  <a:spcPct val="90000"/>
                </a:lnSpc>
                <a:spcBef>
                  <a:spcPct val="0"/>
                </a:spcBef>
                <a:spcAft>
                  <a:spcPct val="35000"/>
                </a:spcAft>
              </a:pPr>
              <a:r>
                <a:rPr lang="fa-IR" sz="2700" dirty="0" smtClean="0"/>
                <a:t>سيستم فاضلاب شهري</a:t>
              </a:r>
              <a:endParaRPr lang="en-US" sz="2700" dirty="0"/>
            </a:p>
          </p:txBody>
        </p:sp>
      </p:grpSp>
      <p:sp>
        <p:nvSpPr>
          <p:cNvPr id="27" name="Rounded Rectangle 26"/>
          <p:cNvSpPr/>
          <p:nvPr/>
        </p:nvSpPr>
        <p:spPr>
          <a:xfrm>
            <a:off x="19245309" y="7688453"/>
            <a:ext cx="4579622" cy="1312673"/>
          </a:xfrm>
          <a:prstGeom prst="roundRect">
            <a:avLst/>
          </a:prstGeom>
        </p:spPr>
        <p:style>
          <a:lnRef idx="1">
            <a:schemeClr val="accent2"/>
          </a:lnRef>
          <a:fillRef idx="3">
            <a:schemeClr val="accent2"/>
          </a:fillRef>
          <a:effectRef idx="2">
            <a:schemeClr val="accent2"/>
          </a:effectRef>
          <a:fontRef idx="minor">
            <a:schemeClr val="lt1"/>
          </a:fontRef>
        </p:style>
        <p:txBody>
          <a:bodyPr lIns="164592" tIns="82296" rIns="164592" bIns="82296" rtlCol="0" anchor="ctr"/>
          <a:lstStyle/>
          <a:p>
            <a:pPr algn="r"/>
            <a:r>
              <a:rPr lang="fa-IR" sz="2700" dirty="0" smtClean="0"/>
              <a:t>سيستم جمع اوري فاضلاب</a:t>
            </a:r>
            <a:endParaRPr lang="en-US" sz="2700" dirty="0"/>
          </a:p>
        </p:txBody>
      </p:sp>
      <p:grpSp>
        <p:nvGrpSpPr>
          <p:cNvPr id="28" name="Group 27"/>
          <p:cNvGrpSpPr/>
          <p:nvPr/>
        </p:nvGrpSpPr>
        <p:grpSpPr>
          <a:xfrm>
            <a:off x="18245177" y="3929027"/>
            <a:ext cx="5720845" cy="1537400"/>
            <a:chOff x="204791" y="180963"/>
            <a:chExt cx="3577361" cy="442800"/>
          </a:xfrm>
        </p:grpSpPr>
        <p:sp>
          <p:nvSpPr>
            <p:cNvPr id="29" name="Rounded Rectangle 28"/>
            <p:cNvSpPr/>
            <p:nvPr/>
          </p:nvSpPr>
          <p:spPr>
            <a:xfrm>
              <a:off x="204791" y="180963"/>
              <a:ext cx="3577361" cy="442800"/>
            </a:xfrm>
            <a:prstGeom prst="roundRect">
              <a:avLst/>
            </a:prstGeom>
          </p:spPr>
          <p:style>
            <a:lnRef idx="1">
              <a:schemeClr val="accent3"/>
            </a:lnRef>
            <a:fillRef idx="3">
              <a:schemeClr val="accent3"/>
            </a:fillRef>
            <a:effectRef idx="2">
              <a:schemeClr val="accent3"/>
            </a:effectRef>
            <a:fontRef idx="minor">
              <a:schemeClr val="lt1"/>
            </a:fontRef>
          </p:style>
        </p:sp>
        <p:sp>
          <p:nvSpPr>
            <p:cNvPr id="30" name="Rounded Rectangle 4"/>
            <p:cNvSpPr/>
            <p:nvPr/>
          </p:nvSpPr>
          <p:spPr>
            <a:xfrm>
              <a:off x="226407" y="202579"/>
              <a:ext cx="3534129" cy="39956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6935" tIns="0" rIns="116935" bIns="0" numCol="1" spcCol="1270" anchor="ctr" anchorCtr="0">
              <a:noAutofit/>
            </a:bodyPr>
            <a:lstStyle/>
            <a:p>
              <a:pPr algn="r" defTabSz="1200150">
                <a:lnSpc>
                  <a:spcPct val="90000"/>
                </a:lnSpc>
                <a:spcBef>
                  <a:spcPct val="0"/>
                </a:spcBef>
                <a:spcAft>
                  <a:spcPct val="35000"/>
                </a:spcAft>
              </a:pPr>
              <a:r>
                <a:rPr lang="fa-IR" sz="2700" dirty="0" smtClean="0"/>
                <a:t>تاسيسات و زير ساخت هاي شهري</a:t>
              </a:r>
              <a:endParaRPr lang="en-US" sz="2700" dirty="0"/>
            </a:p>
          </p:txBody>
        </p:sp>
      </p:grpSp>
      <p:cxnSp>
        <p:nvCxnSpPr>
          <p:cNvPr id="34" name="Straight Connector 33"/>
          <p:cNvCxnSpPr/>
          <p:nvPr/>
        </p:nvCxnSpPr>
        <p:spPr>
          <a:xfrm>
            <a:off x="1491771" y="16787867"/>
            <a:ext cx="9055364" cy="7694"/>
          </a:xfrm>
          <a:prstGeom prst="line">
            <a:avLst/>
          </a:prstGeom>
        </p:spPr>
        <p:style>
          <a:lnRef idx="3">
            <a:schemeClr val="accent2"/>
          </a:lnRef>
          <a:fillRef idx="0">
            <a:schemeClr val="accent2"/>
          </a:fillRef>
          <a:effectRef idx="2">
            <a:schemeClr val="accent2"/>
          </a:effectRef>
          <a:fontRef idx="minor">
            <a:schemeClr val="tx1"/>
          </a:fontRef>
        </p:style>
      </p:cxnSp>
      <p:sp>
        <p:nvSpPr>
          <p:cNvPr id="35" name="TextBox 34"/>
          <p:cNvSpPr txBox="1"/>
          <p:nvPr/>
        </p:nvSpPr>
        <p:spPr>
          <a:xfrm>
            <a:off x="1314371" y="16787867"/>
            <a:ext cx="7143800" cy="461665"/>
          </a:xfrm>
          <a:prstGeom prst="rect">
            <a:avLst/>
          </a:prstGeom>
          <a:noFill/>
        </p:spPr>
        <p:txBody>
          <a:bodyPr wrap="square" rtlCol="0">
            <a:spAutoFit/>
          </a:bodyPr>
          <a:lstStyle/>
          <a:p>
            <a:r>
              <a:rPr lang="en-US" sz="2400" dirty="0" smtClean="0"/>
              <a:t>http://http://www.archnoise.com/urbanism.htm</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down)">
                                      <p:cBhvr>
                                        <p:cTn id="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extLst/>
          </a:lstStyle>
          <a:p>
            <a:pPr algn="r"/>
            <a:r>
              <a:rPr lang="fa-IR" dirty="0" smtClean="0"/>
              <a:t>تصفيه فاضلاب شهري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p:cNvSpPr>
          <p:nvPr>
            <p:ph sz="half" idx="1"/>
          </p:nvPr>
        </p:nvSpPr>
        <p:spPr>
          <a:xfrm>
            <a:off x="1279848" y="1071508"/>
            <a:ext cx="22323179" cy="15456712"/>
          </a:xfrm>
        </p:spPr>
        <p:txBody>
          <a:bodyPr>
            <a:normAutofit/>
          </a:bodyPr>
          <a:lstStyle>
            <a:extLst/>
          </a:lstStyle>
          <a:p>
            <a:pPr algn="just" rtl="1">
              <a:lnSpc>
                <a:spcPct val="150000"/>
              </a:lnSpc>
              <a:buNone/>
            </a:pPr>
            <a:r>
              <a:rPr lang="fa-IR" sz="3200" b="1" dirty="0" smtClean="0"/>
              <a:t>تصفيه فاضلاب</a:t>
            </a:r>
          </a:p>
          <a:p>
            <a:pPr algn="just" rtl="1">
              <a:lnSpc>
                <a:spcPct val="110000"/>
              </a:lnSpc>
              <a:buNone/>
            </a:pPr>
            <a:r>
              <a:rPr lang="fa-IR" sz="3000" dirty="0" smtClean="0"/>
              <a:t>با افزایش روزافزون صنایع، تصفیه فاضلاب ناشی از این صنایع نیز روز به روز در حال پیشرفت می باشد. از مهمترین صنایع آلوده کننده محیط زیست می توان به صنایع غذایی (شامل صنایع لبنی، صنایع فرآورده های گوشتی و غیره )، صنایع فولاد، صنایع کاغذ و مقوا، صنایع نساجی، صنایع شیشه سازی، صنایع نفت و گاز و پتروشیمی و سایر صنایع اشاره نمود.</a:t>
            </a:r>
          </a:p>
          <a:p>
            <a:pPr algn="just" rtl="1">
              <a:lnSpc>
                <a:spcPct val="110000"/>
              </a:lnSpc>
              <a:buNone/>
            </a:pPr>
            <a:r>
              <a:rPr lang="fa-IR" sz="3000" b="1" dirty="0" smtClean="0"/>
              <a:t>روش های تصفیه فاضلاب های صنعتی</a:t>
            </a:r>
          </a:p>
          <a:p>
            <a:pPr algn="justLow" rtl="1">
              <a:lnSpc>
                <a:spcPct val="110000"/>
              </a:lnSpc>
              <a:buNone/>
            </a:pPr>
            <a:r>
              <a:rPr lang="fa-IR" sz="3000" dirty="0" smtClean="0"/>
              <a:t>1) روش های فیزیکی</a:t>
            </a:r>
          </a:p>
          <a:p>
            <a:pPr algn="justLow" rtl="1">
              <a:lnSpc>
                <a:spcPct val="110000"/>
              </a:lnSpc>
              <a:buNone/>
            </a:pPr>
            <a:r>
              <a:rPr lang="fa-IR" sz="3000" dirty="0" smtClean="0"/>
              <a:t>به روش هایی که طی آنها از نیروها و ویژگی های فیزیکی مواد برای حذف آنها استفاده می شود، روش های فیزیکی می گویند. آشغالگیری، دانه گیری، ترسیب شیمیایی، فیلتراسیون و ته نشینی نمونه هایی از روشهای فیزیکی تصفیه فاضلاب هستند.</a:t>
            </a:r>
          </a:p>
          <a:p>
            <a:pPr algn="justLow" rtl="1">
              <a:lnSpc>
                <a:spcPct val="110000"/>
              </a:lnSpc>
              <a:buFont typeface="Wingdings" pitchFamily="2" charset="2"/>
              <a:buChar char="Ø"/>
            </a:pPr>
            <a:r>
              <a:rPr lang="fa-IR" sz="3000" b="1" dirty="0" smtClean="0"/>
              <a:t>اشغال گيري</a:t>
            </a:r>
          </a:p>
          <a:p>
            <a:pPr algn="justLow" rtl="1">
              <a:lnSpc>
                <a:spcPct val="110000"/>
              </a:lnSpc>
              <a:buNone/>
            </a:pPr>
            <a:r>
              <a:rPr lang="fa-IR" sz="3000" dirty="0" smtClean="0"/>
              <a:t>آشغال گیر جلوی ورود شن و ماسه و ذرات درشت به واحدهای تصفیه خانه را می گیرد. استفاده از تجهیزات آشغالگیری به منظور ممانعت از ورود هر گونه آشغال وجامدات درشت به واحدهای تصفیه خانه، روش بسیار مفید و موثری در حافظت فیزیکی از پمپها و سایر تجهیزات مکانیکی  از قبیل هواده ها، همزن ها و لوله ها در برابر آسیب دیدگی و گرفتگی احتمالی می باشد.</a:t>
            </a:r>
          </a:p>
          <a:p>
            <a:pPr algn="justLow" rtl="1">
              <a:lnSpc>
                <a:spcPct val="110000"/>
              </a:lnSpc>
              <a:buNone/>
            </a:pPr>
            <a:r>
              <a:rPr lang="fa-IR" sz="3000" dirty="0" smtClean="0"/>
              <a:t>آشغالگیر ها معمولا از توری ها یا شبکه های میله ای ساخته می شوند و با نصب در مسیر جریان فاضلاب از ورود هر گونه قطعات بزرگ اجسام و آشغال به حوضچه های تصفیه ممانعت می نمایند. آشغالگیر ها از نظر فاصله میله های شبکه غربال به دو نوع ریز و درشت تقسیم می شوند. نحوه تمیز نمودن شبکه های آشغالگیر به دو روش مکانیکی و دستی امکان پذیر می باشد.در انواع مکانیکی ، شبکه آشغالگیر با مکانیسم اتومکاتیک توسط بازوهای چنگک تمیز کننده یا روش های متنوع دیگر از قبیل پاشش آب ، پاکسازی می گردد. آشغالگیرها بنابر سفارش و با توجه به ابعاد کانال جریان و یا بر مبنای دبی آب عبوری طراحی و ساخته می شود.</a:t>
            </a:r>
            <a:r>
              <a:rPr lang="fa-IR" sz="3200" dirty="0" smtClean="0"/>
              <a:t> </a:t>
            </a:r>
            <a:br>
              <a:rPr lang="fa-IR" sz="3200" dirty="0" smtClean="0"/>
            </a:br>
            <a:endParaRPr lang="fa-IR" sz="3200" dirty="0" smtClean="0"/>
          </a:p>
          <a:p>
            <a:pPr algn="r" rtl="1">
              <a:buNone/>
            </a:pPr>
            <a:endParaRPr lang="en-US" sz="3000" b="1" dirty="0" smtClean="0"/>
          </a:p>
        </p:txBody>
      </p:sp>
      <p:cxnSp>
        <p:nvCxnSpPr>
          <p:cNvPr id="8" name="Straight Connector 7"/>
          <p:cNvCxnSpPr/>
          <p:nvPr/>
        </p:nvCxnSpPr>
        <p:spPr>
          <a:xfrm>
            <a:off x="1491771" y="16787867"/>
            <a:ext cx="9055364" cy="7694"/>
          </a:xfrm>
          <a:prstGeom prst="line">
            <a:avLst/>
          </a:prstGeom>
        </p:spPr>
        <p:style>
          <a:lnRef idx="3">
            <a:schemeClr val="accent2"/>
          </a:lnRef>
          <a:fillRef idx="0">
            <a:schemeClr val="accent2"/>
          </a:fillRef>
          <a:effectRef idx="2">
            <a:schemeClr val="accent2"/>
          </a:effectRef>
          <a:fontRef idx="minor">
            <a:schemeClr val="tx1"/>
          </a:fontRef>
        </p:style>
      </p:cxnSp>
      <p:sp>
        <p:nvSpPr>
          <p:cNvPr id="10" name="TextBox 9"/>
          <p:cNvSpPr txBox="1"/>
          <p:nvPr/>
        </p:nvSpPr>
        <p:spPr>
          <a:xfrm>
            <a:off x="1314371" y="16787867"/>
            <a:ext cx="7143800" cy="461665"/>
          </a:xfrm>
          <a:prstGeom prst="rect">
            <a:avLst/>
          </a:prstGeom>
          <a:noFill/>
        </p:spPr>
        <p:txBody>
          <a:bodyPr wrap="square" rtlCol="0">
            <a:spAutoFit/>
          </a:bodyPr>
          <a:lstStyle/>
          <a:p>
            <a:r>
              <a:rPr lang="en-US" sz="2400" dirty="0" smtClean="0"/>
              <a:t>http://http://www.archnoise.com/urbanism.htm</a:t>
            </a:r>
            <a:endParaRPr lang="en-US" sz="2400" dirty="0"/>
          </a:p>
        </p:txBody>
      </p:sp>
      <p:pic>
        <p:nvPicPr>
          <p:cNvPr id="1029" name="Picture 5" descr="C:\Documents and Settings\Sepanta\Desktop\تاسيسات\تصفیه فاضلاب_files\fazelab_1.jpg"/>
          <p:cNvPicPr>
            <a:picLocks noChangeAspect="1" noChangeArrowheads="1"/>
          </p:cNvPicPr>
          <p:nvPr/>
        </p:nvPicPr>
        <p:blipFill>
          <a:blip r:embed="rId3"/>
          <a:srcRect/>
          <a:stretch>
            <a:fillRect/>
          </a:stretch>
        </p:blipFill>
        <p:spPr bwMode="auto">
          <a:xfrm>
            <a:off x="11101377" y="12144398"/>
            <a:ext cx="11930146" cy="5857852"/>
          </a:xfrm>
          <a:prstGeom prst="rect">
            <a:avLst/>
          </a:prstGeom>
          <a:ln w="88900" cap="sq" cmpd="thickThin">
            <a:solidFill>
              <a:srgbClr val="C00000"/>
            </a:solidFill>
            <a:prstDash val="solid"/>
            <a:miter lim="800000"/>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half" idx="1"/>
          </p:nvPr>
        </p:nvSpPr>
        <p:spPr>
          <a:xfrm>
            <a:off x="957181" y="2214515"/>
            <a:ext cx="23574540" cy="14716228"/>
          </a:xfrm>
        </p:spPr>
        <p:txBody>
          <a:bodyPr>
            <a:normAutofit lnSpcReduction="10000"/>
          </a:bodyPr>
          <a:lstStyle/>
          <a:p>
            <a:pPr algn="r">
              <a:buNone/>
            </a:pPr>
            <a:r>
              <a:rPr lang="fa-IR" sz="3200" dirty="0" smtClean="0"/>
              <a:t>2) روش های شیمیایی:</a:t>
            </a:r>
          </a:p>
          <a:p>
            <a:pPr algn="r">
              <a:buNone/>
            </a:pPr>
            <a:r>
              <a:rPr lang="fa-IR" sz="3200" dirty="0" smtClean="0"/>
              <a:t>به روش هایی که در آنها برای حذف آلاینده ها از مواد و واکنش های شیمیایی استفاده می شود، گفته می شود. هوادهی، انعقاد و لخته  سازی، تبادل یون، تنظیم محسوب مي گردند.</a:t>
            </a:r>
            <a:r>
              <a:rPr lang="en-US" sz="3200" dirty="0" smtClean="0"/>
              <a:t>pH </a:t>
            </a:r>
            <a:r>
              <a:rPr lang="fa-IR" sz="3200" dirty="0" smtClean="0"/>
              <a:t>جزء روش های شیمیایی محسوب می گردند.</a:t>
            </a:r>
          </a:p>
          <a:p>
            <a:pPr algn="r">
              <a:buNone/>
            </a:pPr>
            <a:r>
              <a:rPr lang="fa-IR" sz="3200" dirty="0" smtClean="0"/>
              <a:t/>
            </a:r>
            <a:br>
              <a:rPr lang="fa-IR" sz="3200" dirty="0" smtClean="0"/>
            </a:br>
            <a:endParaRPr lang="fa-IR" sz="3200" dirty="0" smtClean="0"/>
          </a:p>
          <a:p>
            <a:pPr algn="r">
              <a:buNone/>
            </a:pPr>
            <a:r>
              <a:rPr lang="fa-IR" sz="3200" dirty="0" smtClean="0"/>
              <a:t>3) روش های بیولوژیکی:</a:t>
            </a:r>
          </a:p>
          <a:p>
            <a:pPr algn="r">
              <a:buNone/>
            </a:pPr>
            <a:r>
              <a:rPr lang="fa-IR" sz="3200" dirty="0" smtClean="0"/>
              <a:t>در این روش از فرآیندهای بیولوژیکی برای حذف آلاینده ها استفاده می شود. روش های بیولوژیکی را می توان به دودسته کلی تقسیم بندی می نمایند:</a:t>
            </a:r>
          </a:p>
          <a:p>
            <a:pPr algn="r">
              <a:buNone/>
            </a:pPr>
            <a:r>
              <a:rPr lang="fa-IR" sz="3200" dirty="0" smtClean="0"/>
              <a:t>الف. روش های هوازی :</a:t>
            </a:r>
          </a:p>
          <a:p>
            <a:pPr algn="r">
              <a:buNone/>
            </a:pPr>
            <a:r>
              <a:rPr lang="fa-IR" sz="3200" dirty="0" smtClean="0"/>
              <a:t>برخی از فرآیندهای بیولوژیکی در حضور اکسیژن محلول صورت می پذیرد که به آنها فرآیندهای هوازی و به روش هایی که از فرآیندهای هوازی در آنها استفاده می شود، روش های بیولوژیکی هوازی گفته می شود. روش لجن فعال، لجن فعال به هوادهی گسترده، </a:t>
            </a:r>
            <a:r>
              <a:rPr lang="en-US" sz="3200" dirty="0" smtClean="0"/>
              <a:t>RBC، SBR، MBR </a:t>
            </a:r>
            <a:r>
              <a:rPr lang="fa-IR" sz="3200" dirty="0" smtClean="0"/>
              <a:t>نمونه هایی از روش های بیولوژیکی هوازی می باشند.</a:t>
            </a:r>
          </a:p>
          <a:p>
            <a:pPr algn="r">
              <a:buNone/>
            </a:pPr>
            <a:r>
              <a:rPr lang="fa-IR" sz="3200" dirty="0" smtClean="0"/>
              <a:t>ب. روش های بی هوازی:</a:t>
            </a:r>
          </a:p>
          <a:p>
            <a:pPr algn="r">
              <a:buNone/>
            </a:pPr>
            <a:r>
              <a:rPr lang="fa-IR" sz="3200" dirty="0" smtClean="0"/>
              <a:t>به فرآیندهایی که در غیاب اکسیژن محلول توسط میکروارگانیسم ها اتفاق می افتد، فرآیندهای بی هوازی می گویند. در روشهای بیولوژیکی تصفیه فاضلاب از این فرآیندها استفاده می شود. روش </a:t>
            </a:r>
            <a:r>
              <a:rPr lang="en-US" sz="3200" dirty="0" smtClean="0"/>
              <a:t>UASB، FBR،ASBR  </a:t>
            </a:r>
            <a:r>
              <a:rPr lang="fa-IR" sz="3200" dirty="0" smtClean="0"/>
              <a:t>نمونه هایی از روش های بی هوازی تصفیه فاضلاب هستند. لازم به ذکر است که در سپتیک تانک ها به سبب عدم وجود اکسیژن محلول کافی فرآیند های بی هوازی بیولوژیکی غالب هستند.</a:t>
            </a:r>
          </a:p>
          <a:p>
            <a:pPr algn="r">
              <a:buNone/>
            </a:pPr>
            <a:r>
              <a:rPr lang="fa-IR" sz="3200" dirty="0" smtClean="0"/>
              <a:t> </a:t>
            </a:r>
            <a:br>
              <a:rPr lang="fa-IR" sz="3200" dirty="0" smtClean="0"/>
            </a:br>
            <a:endParaRPr lang="fa-IR" sz="3200" dirty="0" smtClean="0"/>
          </a:p>
          <a:p>
            <a:pPr algn="r">
              <a:buNone/>
            </a:pPr>
            <a:r>
              <a:rPr lang="fa-IR" sz="3200" dirty="0" smtClean="0"/>
              <a:t>انواع روش های بیولوژیکی تصفیه فاضلاب های صنعتی</a:t>
            </a:r>
          </a:p>
          <a:p>
            <a:pPr algn="r" rtl="1">
              <a:buNone/>
            </a:pPr>
            <a:r>
              <a:rPr lang="fa-IR" sz="3200" dirty="0" smtClean="0"/>
              <a:t/>
            </a:r>
            <a:br>
              <a:rPr lang="fa-IR" sz="3200" dirty="0" smtClean="0"/>
            </a:br>
            <a:r>
              <a:rPr lang="fa-IR" sz="3200" dirty="0" smtClean="0"/>
              <a:t>1)روش لجن فعال</a:t>
            </a:r>
            <a:r>
              <a:rPr lang="en-US" sz="3200" dirty="0" smtClean="0"/>
              <a:t>Activated Sludge)</a:t>
            </a:r>
          </a:p>
          <a:p>
            <a:pPr>
              <a:buNone/>
            </a:pPr>
            <a:r>
              <a:rPr lang="en-US" sz="3200" dirty="0" smtClean="0"/>
              <a:t/>
            </a:r>
            <a:br>
              <a:rPr lang="en-US" sz="3200" dirty="0" smtClean="0"/>
            </a:br>
            <a:endParaRPr lang="en-US" sz="3200" dirty="0" smtClean="0"/>
          </a:p>
          <a:p>
            <a:pPr algn="r" rtl="1">
              <a:buNone/>
            </a:pPr>
            <a:endParaRPr lang="en-US" sz="3000" dirty="0"/>
          </a:p>
        </p:txBody>
      </p:sp>
      <p:pic>
        <p:nvPicPr>
          <p:cNvPr id="2051" name="Picture 3" descr="C:\Documents and Settings\Sepanta\Desktop\تاسيسات\تصفیه فاضلاب_files\fazelab_2.jpg"/>
          <p:cNvPicPr>
            <a:picLocks noChangeAspect="1" noChangeArrowheads="1"/>
          </p:cNvPicPr>
          <p:nvPr/>
        </p:nvPicPr>
        <p:blipFill>
          <a:blip r:embed="rId3"/>
          <a:srcRect/>
          <a:stretch>
            <a:fillRect/>
          </a:stretch>
        </p:blipFill>
        <p:spPr bwMode="auto">
          <a:xfrm>
            <a:off x="0" y="11728404"/>
            <a:ext cx="9529740" cy="6273846"/>
          </a:xfrm>
          <a:prstGeom prst="rect">
            <a:avLst/>
          </a:prstGeom>
          <a:ln w="88900" cap="sq" cmpd="thickThin">
            <a:solidFill>
              <a:srgbClr val="C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0</TotalTime>
  <Words>2797</Words>
  <Application>Microsoft Office PowerPoint</Application>
  <PresentationFormat>Custom</PresentationFormat>
  <Paragraphs>288</Paragraphs>
  <Slides>23</Slides>
  <Notes>11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Metro</vt:lpstr>
      <vt:lpstr>تاسيسات و زير ساخت هاي شهري</vt:lpstr>
      <vt:lpstr>تاسيسات شهري</vt:lpstr>
      <vt:lpstr>سيستم فاضلاب شهري</vt:lpstr>
      <vt:lpstr>PowerPoint Presentation</vt:lpstr>
      <vt:lpstr>PowerPoint Presentation</vt:lpstr>
      <vt:lpstr>PowerPoint Presentation</vt:lpstr>
      <vt:lpstr>تصفيه فاضلاب شهري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نمونه موردي استان قزوين </vt:lpstr>
      <vt:lpstr>PowerPoint Presentation</vt:lpstr>
      <vt:lpstr>PowerPoint Presentation</vt:lpstr>
      <vt:lpstr>PowerPoint Presentation</vt:lpstr>
      <vt:lpstr>PowerPoint Presentation</vt:lpstr>
      <vt:lpstr>PowerPoint Presentation</vt:lpstr>
      <vt:lpstr>منابع  انجمن تخصصی شهرسازی  http://http://www.archnoise.com شرکت  ابدهی زلال شرکت اب و فاضلاب استان قزوین:مهندس حاجی میری  </vt:lpstr>
    </vt:vector>
  </TitlesOfParts>
  <Manager/>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2013-10-21T16:28:02Z</dcterms:created>
  <dcterms:modified xsi:type="dcterms:W3CDTF">2014-04-22T09:30:09Z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1033</vt:i4>
  </property>
  <property fmtid="{D5CDD505-2E9C-101B-9397-08002B2CF9AE}" pid="3" name="_Version">
    <vt:lpwstr>12.0.4518</vt:lpwstr>
  </property>
</Properties>
</file>