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31"/>
  </p:notesMasterIdLst>
  <p:sldIdLst>
    <p:sldId id="320" r:id="rId2"/>
    <p:sldId id="257" r:id="rId3"/>
    <p:sldId id="258" r:id="rId4"/>
    <p:sldId id="259" r:id="rId5"/>
    <p:sldId id="260" r:id="rId6"/>
    <p:sldId id="261" r:id="rId7"/>
    <p:sldId id="262" r:id="rId8"/>
    <p:sldId id="263" r:id="rId9"/>
    <p:sldId id="264" r:id="rId10"/>
    <p:sldId id="321"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322" r:id="rId25"/>
    <p:sldId id="278" r:id="rId26"/>
    <p:sldId id="279" r:id="rId27"/>
    <p:sldId id="280" r:id="rId28"/>
    <p:sldId id="281" r:id="rId29"/>
    <p:sldId id="282"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7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2BAE553-B531-4F47-87CF-0CCD9221CE01}" type="datetimeFigureOut">
              <a:rPr lang="fa-IR" smtClean="0"/>
              <a:pPr/>
              <a:t>1437/07/09</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DCA618F-B5BD-4D52-851B-991B3F50B4AD}" type="slidenum">
              <a:rPr lang="fa-IR" smtClean="0"/>
              <a:pPr/>
              <a:t>‹#›</a:t>
            </a:fld>
            <a:endParaRPr lang="fa-IR"/>
          </a:p>
        </p:txBody>
      </p:sp>
    </p:spTree>
    <p:extLst>
      <p:ext uri="{BB962C8B-B14F-4D97-AF65-F5344CB8AC3E}">
        <p14:creationId xmlns:p14="http://schemas.microsoft.com/office/powerpoint/2010/main" val="396345431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DCA618F-B5BD-4D52-851B-991B3F50B4AD}" type="slidenum">
              <a:rPr lang="fa-IR" smtClean="0"/>
              <a:pPr/>
              <a:t>23</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DCA618F-B5BD-4D52-851B-991B3F50B4AD}" type="slidenum">
              <a:rPr lang="fa-IR" smtClean="0"/>
              <a:pPr/>
              <a:t>26</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16" name="Slide Number Placeholder 15"/>
          <p:cNvSpPr>
            <a:spLocks noGrp="1"/>
          </p:cNvSpPr>
          <p:nvPr>
            <p:ph type="sldNum" sz="quarter" idx="11"/>
          </p:nvPr>
        </p:nvSpPr>
        <p:spPr/>
        <p:txBody>
          <a:bodyPr/>
          <a:lstStyle/>
          <a:p>
            <a:fld id="{1DFBE0DC-7F83-404C-B616-A7A05A1E3BD3}" type="slidenum">
              <a:rPr lang="fa-IR" smtClean="0"/>
              <a:pPr/>
              <a:t>‹#›</a:t>
            </a:fld>
            <a:endParaRPr lang="fa-IR"/>
          </a:p>
        </p:txBody>
      </p:sp>
      <p:sp>
        <p:nvSpPr>
          <p:cNvPr id="17" name="Footer Placeholder 16"/>
          <p:cNvSpPr>
            <a:spLocks noGrp="1"/>
          </p:cNvSpPr>
          <p:nvPr>
            <p:ph type="ftr" sz="quarter" idx="12"/>
          </p:nvPr>
        </p:nvSpPr>
        <p:spPr/>
        <p:txBody>
          <a:bodyPr/>
          <a:lstStyle/>
          <a:p>
            <a:endParaRPr lang="fa-IR"/>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FBE0DC-7F83-404C-B616-A7A05A1E3BD3}" type="slidenum">
              <a:rPr lang="fa-IR" smtClean="0"/>
              <a:pPr/>
              <a:t>‹#›</a:t>
            </a:fld>
            <a:endParaRPr lang="fa-I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FBE0DC-7F83-404C-B616-A7A05A1E3BD3}" type="slidenum">
              <a:rPr lang="fa-IR" smtClean="0"/>
              <a:pPr/>
              <a:t>‹#›</a:t>
            </a:fld>
            <a:endParaRPr lang="fa-IR"/>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A267AEF-C281-46A2-8C54-C5ACDAF66CEE}" type="datetimeFigureOut">
              <a:rPr lang="fa-IR" smtClean="0"/>
              <a:pPr/>
              <a:t>1437/07/09</a:t>
            </a:fld>
            <a:endParaRPr lang="fa-IR"/>
          </a:p>
        </p:txBody>
      </p:sp>
      <p:sp>
        <p:nvSpPr>
          <p:cNvPr id="15" name="Slide Number Placeholder 14"/>
          <p:cNvSpPr>
            <a:spLocks noGrp="1"/>
          </p:cNvSpPr>
          <p:nvPr>
            <p:ph type="sldNum" sz="quarter" idx="15"/>
          </p:nvPr>
        </p:nvSpPr>
        <p:spPr/>
        <p:txBody>
          <a:bodyPr/>
          <a:lstStyle>
            <a:lvl1pPr algn="ctr">
              <a:defRPr/>
            </a:lvl1pPr>
          </a:lstStyle>
          <a:p>
            <a:fld id="{1DFBE0DC-7F83-404C-B616-A7A05A1E3BD3}" type="slidenum">
              <a:rPr lang="fa-IR" smtClean="0"/>
              <a:pPr/>
              <a:t>‹#›</a:t>
            </a:fld>
            <a:endParaRPr lang="fa-IR"/>
          </a:p>
        </p:txBody>
      </p:sp>
      <p:sp>
        <p:nvSpPr>
          <p:cNvPr id="16" name="Footer Placeholder 15"/>
          <p:cNvSpPr>
            <a:spLocks noGrp="1"/>
          </p:cNvSpPr>
          <p:nvPr>
            <p:ph type="ftr" sz="quarter" idx="16"/>
          </p:nvPr>
        </p:nvSpPr>
        <p:spPr/>
        <p:txBody>
          <a:bodyPr/>
          <a:lstStyle/>
          <a:p>
            <a:endParaRPr lang="fa-IR"/>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DFBE0DC-7F83-404C-B616-A7A05A1E3BD3}" type="slidenum">
              <a:rPr lang="fa-IR" smtClean="0"/>
              <a:pPr/>
              <a:t>‹#›</a:t>
            </a:fld>
            <a:endParaRPr lang="fa-IR"/>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DFBE0DC-7F83-404C-B616-A7A05A1E3BD3}" type="slidenum">
              <a:rPr lang="fa-IR" smtClean="0"/>
              <a:pPr/>
              <a:t>‹#›</a:t>
            </a:fld>
            <a:endParaRPr lang="fa-I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DFBE0DC-7F83-404C-B616-A7A05A1E3BD3}" type="slidenum">
              <a:rPr lang="fa-IR" smtClean="0"/>
              <a:pPr/>
              <a:t>‹#›</a:t>
            </a:fld>
            <a:endParaRPr lang="fa-IR"/>
          </a:p>
        </p:txBody>
      </p:sp>
      <p:sp>
        <p:nvSpPr>
          <p:cNvPr id="8" name="Footer Placeholder 7"/>
          <p:cNvSpPr>
            <a:spLocks noGrp="1"/>
          </p:cNvSpPr>
          <p:nvPr>
            <p:ph type="ftr" sz="quarter" idx="11"/>
          </p:nvPr>
        </p:nvSpPr>
        <p:spPr/>
        <p:txBody>
          <a:bodyPr/>
          <a:lstStyle/>
          <a:p>
            <a:endParaRPr lang="fa-IR"/>
          </a:p>
        </p:txBody>
      </p:sp>
      <p:sp>
        <p:nvSpPr>
          <p:cNvPr id="7" name="Date Placeholder 6"/>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DFBE0DC-7F83-404C-B616-A7A05A1E3BD3}" type="slidenum">
              <a:rPr lang="fa-IR" smtClean="0"/>
              <a:pPr/>
              <a:t>‹#›</a:t>
            </a:fld>
            <a:endParaRPr lang="fa-I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DFBE0DC-7F83-404C-B616-A7A05A1E3BD3}" type="slidenum">
              <a:rPr lang="fa-IR" smtClean="0"/>
              <a:pPr/>
              <a:t>‹#›</a:t>
            </a:fld>
            <a:endParaRPr lang="fa-I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A267AEF-C281-46A2-8C54-C5ACDAF66CEE}" type="datetimeFigureOut">
              <a:rPr lang="fa-IR" smtClean="0"/>
              <a:pPr/>
              <a:t>1437/07/09</a:t>
            </a:fld>
            <a:endParaRPr lang="fa-IR"/>
          </a:p>
        </p:txBody>
      </p:sp>
      <p:sp>
        <p:nvSpPr>
          <p:cNvPr id="9" name="Slide Number Placeholder 8"/>
          <p:cNvSpPr>
            <a:spLocks noGrp="1"/>
          </p:cNvSpPr>
          <p:nvPr>
            <p:ph type="sldNum" sz="quarter" idx="15"/>
          </p:nvPr>
        </p:nvSpPr>
        <p:spPr/>
        <p:txBody>
          <a:bodyPr/>
          <a:lstStyle/>
          <a:p>
            <a:fld id="{1DFBE0DC-7F83-404C-B616-A7A05A1E3BD3}" type="slidenum">
              <a:rPr lang="fa-IR" smtClean="0"/>
              <a:pPr/>
              <a:t>‹#›</a:t>
            </a:fld>
            <a:endParaRPr lang="fa-IR"/>
          </a:p>
        </p:txBody>
      </p:sp>
      <p:sp>
        <p:nvSpPr>
          <p:cNvPr id="10" name="Footer Placeholder 9"/>
          <p:cNvSpPr>
            <a:spLocks noGrp="1"/>
          </p:cNvSpPr>
          <p:nvPr>
            <p:ph type="ftr" sz="quarter" idx="16"/>
          </p:nvPr>
        </p:nvSpPr>
        <p:spPr/>
        <p:txBody>
          <a:bodyPr/>
          <a:lstStyle/>
          <a:p>
            <a:endParaRPr lang="fa-I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A267AEF-C281-46A2-8C54-C5ACDAF66CEE}" type="datetimeFigureOut">
              <a:rPr lang="fa-IR" smtClean="0"/>
              <a:pPr/>
              <a:t>1437/07/09</a:t>
            </a:fld>
            <a:endParaRPr lang="fa-IR"/>
          </a:p>
        </p:txBody>
      </p:sp>
      <p:sp>
        <p:nvSpPr>
          <p:cNvPr id="9" name="Slide Number Placeholder 8"/>
          <p:cNvSpPr>
            <a:spLocks noGrp="1"/>
          </p:cNvSpPr>
          <p:nvPr>
            <p:ph type="sldNum" sz="quarter" idx="11"/>
          </p:nvPr>
        </p:nvSpPr>
        <p:spPr/>
        <p:txBody>
          <a:bodyPr/>
          <a:lstStyle/>
          <a:p>
            <a:fld id="{1DFBE0DC-7F83-404C-B616-A7A05A1E3BD3}" type="slidenum">
              <a:rPr lang="fa-IR" smtClean="0"/>
              <a:pPr/>
              <a:t>‹#›</a:t>
            </a:fld>
            <a:endParaRPr lang="fa-IR"/>
          </a:p>
        </p:txBody>
      </p:sp>
      <p:sp>
        <p:nvSpPr>
          <p:cNvPr id="10" name="Footer Placeholder 9"/>
          <p:cNvSpPr>
            <a:spLocks noGrp="1"/>
          </p:cNvSpPr>
          <p:nvPr>
            <p:ph type="ftr" sz="quarter" idx="12"/>
          </p:nvPr>
        </p:nvSpPr>
        <p:spPr/>
        <p:txBody>
          <a:bodyPr/>
          <a:lstStyle/>
          <a:p>
            <a:endParaRPr lang="fa-I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A267AEF-C281-46A2-8C54-C5ACDAF66CEE}" type="datetimeFigureOut">
              <a:rPr lang="fa-IR" smtClean="0"/>
              <a:pPr/>
              <a:t>1437/07/09</a:t>
            </a:fld>
            <a:endParaRPr lang="fa-I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a-I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DFBE0DC-7F83-404C-B616-A7A05A1E3BD3}" type="slidenum">
              <a:rPr lang="fa-IR" smtClean="0"/>
              <a:pPr/>
              <a:t>‹#›</a:t>
            </a:fld>
            <a:endParaRPr lang="fa-I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dissolve/>
  </p:transition>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fa-IR" dirty="0" smtClean="0"/>
          </a:p>
          <a:p>
            <a:r>
              <a:rPr lang="fa-IR" dirty="0" smtClean="0"/>
              <a:t>انواع بام سبز و روش های اجرای آن</a:t>
            </a:r>
          </a:p>
          <a:p>
            <a:endParaRPr lang="fa-IR" dirty="0" smtClean="0"/>
          </a:p>
          <a:p>
            <a:endParaRPr lang="fa-IR" dirty="0" smtClean="0"/>
          </a:p>
          <a:p>
            <a:r>
              <a:rPr lang="fa-IR" dirty="0" smtClean="0"/>
              <a:t>تهیه کننده:فاطمه افروشه</a:t>
            </a:r>
          </a:p>
        </p:txBody>
      </p:sp>
      <p:sp>
        <p:nvSpPr>
          <p:cNvPr id="2" name="Title 1"/>
          <p:cNvSpPr>
            <a:spLocks noGrp="1"/>
          </p:cNvSpPr>
          <p:nvPr>
            <p:ph type="title"/>
          </p:nvPr>
        </p:nvSpPr>
        <p:spPr>
          <a:xfrm>
            <a:off x="457200" y="152400"/>
            <a:ext cx="8229600" cy="1704964"/>
          </a:xfrm>
        </p:spPr>
        <p:txBody>
          <a:bodyPr>
            <a:normAutofit/>
          </a:bodyPr>
          <a:lstStyle/>
          <a:p>
            <a:pPr algn="ctr"/>
            <a:r>
              <a:rPr lang="en-US" sz="8000" dirty="0" smtClean="0"/>
              <a:t>Green Roofs</a:t>
            </a:r>
            <a:r>
              <a:rPr lang="en-US" dirty="0" smtClean="0"/>
              <a:t> </a:t>
            </a:r>
            <a:endParaRPr lang="fa-IR" dirty="0"/>
          </a:p>
        </p:txBody>
      </p:sp>
      <p:pic>
        <p:nvPicPr>
          <p:cNvPr id="6" name="Picture 5" descr="http://images2.persianblog.ir/647245_f76XLzoq.jpg"/>
          <p:cNvPicPr>
            <a:picLocks noChangeAspect="1" noChangeArrowheads="1"/>
          </p:cNvPicPr>
          <p:nvPr/>
        </p:nvPicPr>
        <p:blipFill>
          <a:blip r:embed="rId2" cstate="print"/>
          <a:srcRect/>
          <a:stretch>
            <a:fillRect/>
          </a:stretch>
        </p:blipFill>
        <p:spPr bwMode="auto">
          <a:xfrm>
            <a:off x="714348" y="2928934"/>
            <a:ext cx="4502992" cy="2928958"/>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مقایسه سیستم متمرکز و گسترده:</a:t>
            </a:r>
            <a:endParaRPr lang="fa-IR" dirty="0"/>
          </a:p>
        </p:txBody>
      </p:sp>
      <p:pic>
        <p:nvPicPr>
          <p:cNvPr id="1026" name="Picture 2" descr="http://urqcqa.bay.livefilestore.com/y1pzO8ftgvmayUzzjXCPdAiW-1B26b8ge2wSh6q_dSf93zDgblV-8jLQr7RIp1gydIw7s3nkj-UyBA/14.jpg"/>
          <p:cNvPicPr>
            <a:picLocks noChangeAspect="1" noChangeArrowheads="1"/>
          </p:cNvPicPr>
          <p:nvPr/>
        </p:nvPicPr>
        <p:blipFill>
          <a:blip r:embed="rId2" cstate="print"/>
          <a:srcRect/>
          <a:stretch>
            <a:fillRect/>
          </a:stretch>
        </p:blipFill>
        <p:spPr bwMode="auto">
          <a:xfrm>
            <a:off x="0" y="1571612"/>
            <a:ext cx="4500594" cy="3938020"/>
          </a:xfrm>
          <a:prstGeom prst="rect">
            <a:avLst/>
          </a:prstGeom>
          <a:noFill/>
        </p:spPr>
      </p:pic>
      <p:pic>
        <p:nvPicPr>
          <p:cNvPr id="1028" name="Picture 4" descr="http://urqcqa.bay.livefilestore.com/y1pjoYps2CfMUbttntgVcSxk9TuCksVDbSAzxkaDSTFE5x3M2XDKqWnXRbpaAvZLXkjI9jzYQvHodY/15.jpg"/>
          <p:cNvPicPr>
            <a:picLocks noChangeAspect="1" noChangeArrowheads="1"/>
          </p:cNvPicPr>
          <p:nvPr/>
        </p:nvPicPr>
        <p:blipFill>
          <a:blip r:embed="rId3" cstate="print"/>
          <a:srcRect/>
          <a:stretch>
            <a:fillRect/>
          </a:stretch>
        </p:blipFill>
        <p:spPr bwMode="auto">
          <a:xfrm>
            <a:off x="4572000" y="2714620"/>
            <a:ext cx="4357718" cy="1601461"/>
          </a:xfrm>
          <a:prstGeom prst="rect">
            <a:avLst/>
          </a:prstGeom>
          <a:noFill/>
        </p:spPr>
      </p:pic>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115328" cy="4191016"/>
          </a:xfrm>
        </p:spPr>
        <p:txBody>
          <a:bodyPr/>
          <a:lstStyle/>
          <a:p>
            <a:pPr algn="just"/>
            <a:r>
              <a:rPr lang="fa-IR" dirty="0" smtClean="0"/>
              <a:t>1-در این سیستم گیاه و محیط کاشت آن در جعبه های مخصوصی که تمام یا بیشتر بام سبز را می پوشاند ، نگهداری می شود. </a:t>
            </a:r>
          </a:p>
          <a:p>
            <a:pPr algn="just"/>
            <a:r>
              <a:rPr lang="fa-IR" dirty="0" smtClean="0"/>
              <a:t>2-در سیستم غیر مدولار محیط کاشت یک لایه پیوسته بر روی بام سبز می باشد. در سیستم مدولار این محیط ناپیوسته است.</a:t>
            </a:r>
            <a:endParaRPr lang="fa-IR" dirty="0"/>
          </a:p>
        </p:txBody>
      </p:sp>
      <p:sp>
        <p:nvSpPr>
          <p:cNvPr id="2" name="Title 1"/>
          <p:cNvSpPr>
            <a:spLocks noGrp="1"/>
          </p:cNvSpPr>
          <p:nvPr>
            <p:ph type="title"/>
          </p:nvPr>
        </p:nvSpPr>
        <p:spPr/>
        <p:txBody>
          <a:bodyPr>
            <a:normAutofit/>
          </a:bodyPr>
          <a:lstStyle/>
          <a:p>
            <a:pPr algn="r"/>
            <a:r>
              <a:rPr lang="fa-IR" b="1" dirty="0" smtClean="0"/>
              <a:t>سیستم مدولار یا جعبه گیاه:</a:t>
            </a:r>
            <a:endParaRPr lang="fa-IR"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جزییات اجرایی سیستم جعبه گیاه:</a:t>
            </a:r>
            <a:endParaRPr lang="fa-IR" dirty="0"/>
          </a:p>
        </p:txBody>
      </p:sp>
      <p:pic>
        <p:nvPicPr>
          <p:cNvPr id="68610" name="Picture 2" descr="مدولار1.jpg"/>
          <p:cNvPicPr>
            <a:picLocks noChangeAspect="1" noChangeArrowheads="1"/>
          </p:cNvPicPr>
          <p:nvPr/>
        </p:nvPicPr>
        <p:blipFill>
          <a:blip r:embed="rId2" cstate="print"/>
          <a:srcRect/>
          <a:stretch>
            <a:fillRect/>
          </a:stretch>
        </p:blipFill>
        <p:spPr bwMode="auto">
          <a:xfrm>
            <a:off x="1500166" y="2000240"/>
            <a:ext cx="6452465" cy="3500462"/>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نمونه ای از یک جعبه گیاه:</a:t>
            </a:r>
            <a:endParaRPr lang="fa-IR" dirty="0"/>
          </a:p>
        </p:txBody>
      </p:sp>
      <p:pic>
        <p:nvPicPr>
          <p:cNvPr id="67586" name="Picture 2" descr="مدولار2.jpg"/>
          <p:cNvPicPr>
            <a:picLocks noChangeAspect="1" noChangeArrowheads="1"/>
          </p:cNvPicPr>
          <p:nvPr/>
        </p:nvPicPr>
        <p:blipFill>
          <a:blip r:embed="rId2" cstate="print"/>
          <a:srcRect/>
          <a:stretch>
            <a:fillRect/>
          </a:stretch>
        </p:blipFill>
        <p:spPr bwMode="auto">
          <a:xfrm>
            <a:off x="2928926" y="1857364"/>
            <a:ext cx="3810000" cy="3657600"/>
          </a:xfrm>
          <a:prstGeom prst="rect">
            <a:avLst/>
          </a:prstGeom>
          <a:noFill/>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این نوع بام ترکیبی از دو سیستم گسترده و متمرکز است و دارای فواید دو بام ذکر شده است، اما دارای ظرفیت بار بیشتری است.در عین حال سبز شدن در داخل پانل های گسترده سبک وزنی صورت می گیرد.</a:t>
            </a:r>
            <a:endParaRPr lang="fa-IR" dirty="0"/>
          </a:p>
        </p:txBody>
      </p:sp>
      <p:sp>
        <p:nvSpPr>
          <p:cNvPr id="2" name="Title 1"/>
          <p:cNvSpPr>
            <a:spLocks noGrp="1"/>
          </p:cNvSpPr>
          <p:nvPr>
            <p:ph type="title"/>
          </p:nvPr>
        </p:nvSpPr>
        <p:spPr/>
        <p:txBody>
          <a:bodyPr/>
          <a:lstStyle/>
          <a:p>
            <a:pPr algn="r"/>
            <a:r>
              <a:rPr lang="fa-IR" dirty="0" smtClean="0"/>
              <a:t>سیستم ترکیبی:</a:t>
            </a:r>
            <a:endParaRPr lang="fa-IR"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دسته بندي اجزاي اجرايي باغ بام ها بسيار متنوع و وسيع است. اين موضوع به اين دليل است كه هر موسسه يا شركت بازرگاني با توجه به رويكرد خودش با اين مسئله يك سري پيشنهاد ارائه مي كند. (رقابت در بازار، مهمترين دليل پيچيده شدن اين جزئيات است.)</a:t>
            </a:r>
            <a:endParaRPr lang="fa-IR" dirty="0"/>
          </a:p>
        </p:txBody>
      </p:sp>
      <p:sp>
        <p:nvSpPr>
          <p:cNvPr id="2" name="Title 1"/>
          <p:cNvSpPr>
            <a:spLocks noGrp="1"/>
          </p:cNvSpPr>
          <p:nvPr>
            <p:ph type="title"/>
          </p:nvPr>
        </p:nvSpPr>
        <p:spPr/>
        <p:txBody>
          <a:bodyPr/>
          <a:lstStyle/>
          <a:p>
            <a:pPr algn="r"/>
            <a:r>
              <a:rPr lang="fa-IR" dirty="0" smtClean="0"/>
              <a:t>اجزای باغ بام:</a:t>
            </a:r>
            <a:endParaRPr lang="fa-IR"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401080" cy="4572000"/>
          </a:xfrm>
        </p:spPr>
        <p:txBody>
          <a:bodyPr/>
          <a:lstStyle/>
          <a:p>
            <a:r>
              <a:rPr lang="fa-IR" dirty="0" smtClean="0"/>
              <a:t>1-. لايه پوشش گياهي </a:t>
            </a:r>
            <a:r>
              <a:rPr lang="en-US" dirty="0" smtClean="0"/>
              <a:t>Plant layer</a:t>
            </a:r>
            <a:r>
              <a:rPr lang="fa-IR" dirty="0" smtClean="0"/>
              <a:t> </a:t>
            </a:r>
          </a:p>
          <a:p>
            <a:r>
              <a:rPr lang="fa-IR" dirty="0" smtClean="0"/>
              <a:t>2-محيط كشت </a:t>
            </a:r>
            <a:r>
              <a:rPr lang="en-US" dirty="0" smtClean="0"/>
              <a:t>Growing medium</a:t>
            </a:r>
            <a:r>
              <a:rPr lang="fa-IR" dirty="0" smtClean="0"/>
              <a:t> </a:t>
            </a:r>
          </a:p>
          <a:p>
            <a:r>
              <a:rPr lang="fa-IR" dirty="0" smtClean="0"/>
              <a:t>3-لايه زهكش </a:t>
            </a:r>
            <a:r>
              <a:rPr lang="en-US" dirty="0" smtClean="0"/>
              <a:t>Drainage layer</a:t>
            </a:r>
            <a:r>
              <a:rPr lang="fa-IR" dirty="0" smtClean="0"/>
              <a:t> </a:t>
            </a:r>
          </a:p>
          <a:p>
            <a:r>
              <a:rPr lang="fa-IR" dirty="0" smtClean="0"/>
              <a:t>4-لايه محافظت </a:t>
            </a:r>
            <a:r>
              <a:rPr lang="en-US" dirty="0" smtClean="0"/>
              <a:t>Protection layer</a:t>
            </a:r>
            <a:r>
              <a:rPr lang="fa-IR" dirty="0" smtClean="0"/>
              <a:t> </a:t>
            </a:r>
          </a:p>
          <a:p>
            <a:r>
              <a:rPr lang="fa-IR" dirty="0" smtClean="0"/>
              <a:t>5-ساختار سقف </a:t>
            </a:r>
            <a:r>
              <a:rPr lang="en-US" dirty="0" smtClean="0"/>
              <a:t>Roof construction</a:t>
            </a:r>
            <a:endParaRPr lang="fa-IR" dirty="0"/>
          </a:p>
        </p:txBody>
      </p:sp>
      <p:sp>
        <p:nvSpPr>
          <p:cNvPr id="2" name="Title 1"/>
          <p:cNvSpPr>
            <a:spLocks noGrp="1"/>
          </p:cNvSpPr>
          <p:nvPr>
            <p:ph type="title"/>
          </p:nvPr>
        </p:nvSpPr>
        <p:spPr>
          <a:xfrm>
            <a:off x="857224" y="285728"/>
            <a:ext cx="8043890" cy="990584"/>
          </a:xfrm>
        </p:spPr>
        <p:txBody>
          <a:bodyPr>
            <a:normAutofit fontScale="90000"/>
          </a:bodyPr>
          <a:lstStyle/>
          <a:p>
            <a:pPr algn="r"/>
            <a:r>
              <a:rPr lang="fa-IR" dirty="0" smtClean="0"/>
              <a:t/>
            </a:r>
            <a:br>
              <a:rPr lang="fa-IR" dirty="0" smtClean="0"/>
            </a:br>
            <a:r>
              <a:rPr lang="fa-IR" b="1" dirty="0" smtClean="0"/>
              <a:t>دسته بندي كلي اجزاء باغ بام:</a:t>
            </a:r>
            <a:endParaRPr lang="fa-IR"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تقريباً هر گياهي مي تواند روي بام گذاشته شود. اما اين با محدوديتهايي از قبيل آب و هوا، طراحي سازه اي و هزينه نگهداري و تصورات طراح بام سبز مواجه مي باشد. از آنجايي كه بامهاي سبز تا حد امكان سبك طراحي مي شوند، اغلب شامل پوششي هستند كه مي تواند در عمق كمي از خاك و با مراقبت و نگهداري كم يا بدون نگهداري رشد كنند.</a:t>
            </a:r>
            <a:endParaRPr lang="fa-IR" dirty="0"/>
          </a:p>
        </p:txBody>
      </p:sp>
      <p:sp>
        <p:nvSpPr>
          <p:cNvPr id="2" name="Title 1"/>
          <p:cNvSpPr>
            <a:spLocks noGrp="1"/>
          </p:cNvSpPr>
          <p:nvPr>
            <p:ph type="title"/>
          </p:nvPr>
        </p:nvSpPr>
        <p:spPr/>
        <p:txBody>
          <a:bodyPr/>
          <a:lstStyle/>
          <a:p>
            <a:pPr algn="r"/>
            <a:r>
              <a:rPr lang="fa-IR" b="1" dirty="0" smtClean="0"/>
              <a:t>لايه پوشش گياهي :</a:t>
            </a:r>
            <a:endParaRPr lang="fa-IR"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محيط كشت همان فضايي است كه گياهان در آن شروع به رشد و نمو مي كنند.محيط كشت به واسطه الزامات خاصي سازه اي بايد وزن كمي داشته باشد به همين دليل نسبت به خاك معولي تفاوتهايي دارد.</a:t>
            </a:r>
            <a:br>
              <a:rPr lang="fa-IR" dirty="0" smtClean="0"/>
            </a:br>
            <a:r>
              <a:rPr lang="fa-IR" dirty="0" smtClean="0"/>
              <a:t>بايد از محيط كشتي استفاده كرد كه حتي الامكان سبك بوده و وزنش حدود 900 كيلوگرم در هر متر مكعب در حالت مرطوب باشد.يك مخلوط معمولي مناسب مركب از 3/1 ماسه، 3/1 سنگ هاي متخلخل و 3/1 گياخاك مصنوعي( تركيبي از چوب پوسيده و كود نباتي) است.</a:t>
            </a:r>
            <a:endParaRPr lang="fa-IR" dirty="0"/>
          </a:p>
        </p:txBody>
      </p:sp>
      <p:sp>
        <p:nvSpPr>
          <p:cNvPr id="2" name="Title 1"/>
          <p:cNvSpPr>
            <a:spLocks noGrp="1"/>
          </p:cNvSpPr>
          <p:nvPr>
            <p:ph type="title"/>
          </p:nvPr>
        </p:nvSpPr>
        <p:spPr/>
        <p:txBody>
          <a:bodyPr>
            <a:normAutofit fontScale="90000"/>
          </a:bodyPr>
          <a:lstStyle/>
          <a:p>
            <a:pPr algn="r"/>
            <a:r>
              <a:rPr lang="fa-IR" dirty="0" smtClean="0"/>
              <a:t/>
            </a:r>
            <a:br>
              <a:rPr lang="fa-IR" dirty="0" smtClean="0"/>
            </a:br>
            <a:r>
              <a:rPr lang="fa-IR" b="1" dirty="0" smtClean="0"/>
              <a:t>محيط كشت:</a:t>
            </a:r>
            <a:endParaRPr lang="fa-IR"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smtClean="0"/>
              <a:t>لايه زهكش بين محيط كاشت و لايه محافظت قرار مي گيرد تا آب بتواند از هر جاي بام سبز به سيستم زهكش ساختمان جريان يابد. </a:t>
            </a:r>
            <a:br>
              <a:rPr lang="fa-IR" dirty="0" smtClean="0"/>
            </a:br>
            <a:r>
              <a:rPr lang="fa-IR" dirty="0" smtClean="0"/>
              <a:t>انتخاب لايه زهكش مناسب، بر اساس بيشينه جريان آبي كه از اطلاعات بارش تعيين مي شود، انجام مي گردد و از آنجايي كه لايه زهكش محيط كاشت و گياه را پشتيباني مي كند، مقاومت فشاري آن بايد مناسب باشد. </a:t>
            </a:r>
            <a:br>
              <a:rPr lang="fa-IR" dirty="0" smtClean="0"/>
            </a:br>
            <a:r>
              <a:rPr lang="fa-IR" dirty="0" smtClean="0"/>
              <a:t>برخي از سيستم ها به سادگي لايه اي قطور از خاك انبساط يافته را به كار مي برند، اما هم اكنون اكثر شركتهاي بام سبز از يك حصير زهكش پلاستيكي موجدار با الگوي سازه اي مشابه كارتن تخم مرغ يا </a:t>
            </a:r>
            <a:r>
              <a:rPr lang="en-US" dirty="0" smtClean="0"/>
              <a:t>Landscape Pavers </a:t>
            </a:r>
            <a:r>
              <a:rPr lang="fa-IR" dirty="0" smtClean="0"/>
              <a:t>استفاده مي كنند. حداقل ضخامت لايه زهكش 20 ميلي متر مي باشد، اما حصيري ضخيم تر مي تواند يك عايق اضافي را تامين كند.</a:t>
            </a:r>
            <a:br>
              <a:rPr lang="fa-IR" dirty="0" smtClean="0"/>
            </a:br>
            <a:r>
              <a:rPr lang="fa-IR" dirty="0" smtClean="0"/>
              <a:t>لايه زهكش خود مي تواند مجموعه پيچيده اي از لايه هاي ديگر باشد:</a:t>
            </a:r>
            <a:endParaRPr lang="fa-IR" dirty="0"/>
          </a:p>
        </p:txBody>
      </p:sp>
      <p:sp>
        <p:nvSpPr>
          <p:cNvPr id="2" name="Title 1"/>
          <p:cNvSpPr>
            <a:spLocks noGrp="1"/>
          </p:cNvSpPr>
          <p:nvPr>
            <p:ph type="title"/>
          </p:nvPr>
        </p:nvSpPr>
        <p:spPr/>
        <p:txBody>
          <a:bodyPr/>
          <a:lstStyle/>
          <a:p>
            <a:pPr algn="r"/>
            <a:r>
              <a:rPr lang="fa-IR" b="1" dirty="0" smtClean="0"/>
              <a:t>لايه زهكش :</a:t>
            </a:r>
            <a:endParaRPr lang="fa-I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1- سیستم گسترده ( </a:t>
            </a:r>
            <a:r>
              <a:rPr lang="en-US" dirty="0" smtClean="0"/>
              <a:t>extensive </a:t>
            </a:r>
            <a:r>
              <a:rPr lang="fa-IR" dirty="0" smtClean="0"/>
              <a:t> )</a:t>
            </a:r>
          </a:p>
          <a:p>
            <a:r>
              <a:rPr lang="fa-IR" dirty="0" smtClean="0"/>
              <a:t>2- سیستم متمرکز ( </a:t>
            </a:r>
            <a:r>
              <a:rPr lang="en-US" dirty="0" smtClean="0"/>
              <a:t>intensive</a:t>
            </a:r>
            <a:r>
              <a:rPr lang="fa-IR" dirty="0" smtClean="0"/>
              <a:t> )</a:t>
            </a:r>
          </a:p>
          <a:p>
            <a:r>
              <a:rPr lang="fa-IR" dirty="0" smtClean="0"/>
              <a:t>3- سیستم مدولار یا جعبه گیاه (</a:t>
            </a:r>
            <a:r>
              <a:rPr lang="en-US" dirty="0" smtClean="0"/>
              <a:t>planter box</a:t>
            </a:r>
            <a:r>
              <a:rPr lang="fa-IR" dirty="0" smtClean="0"/>
              <a:t> )</a:t>
            </a:r>
          </a:p>
          <a:p>
            <a:r>
              <a:rPr lang="fa-IR" dirty="0" smtClean="0"/>
              <a:t>4- سیستم ترکیبی (</a:t>
            </a:r>
            <a:r>
              <a:rPr lang="en-US" dirty="0" err="1" smtClean="0"/>
              <a:t>synthesic</a:t>
            </a:r>
            <a:r>
              <a:rPr lang="fa-IR" dirty="0" smtClean="0"/>
              <a:t>)</a:t>
            </a:r>
            <a:endParaRPr lang="fa-IR" dirty="0"/>
          </a:p>
        </p:txBody>
      </p:sp>
      <p:sp>
        <p:nvSpPr>
          <p:cNvPr id="2" name="Title 1"/>
          <p:cNvSpPr>
            <a:spLocks noGrp="1"/>
          </p:cNvSpPr>
          <p:nvPr>
            <p:ph type="title"/>
          </p:nvPr>
        </p:nvSpPr>
        <p:spPr/>
        <p:txBody>
          <a:bodyPr/>
          <a:lstStyle/>
          <a:p>
            <a:pPr algn="r"/>
            <a:r>
              <a:rPr lang="fa-IR" dirty="0" smtClean="0"/>
              <a:t>انواع بام سبز:</a:t>
            </a:r>
            <a:endParaRPr lang="fa-IR" dirty="0"/>
          </a:p>
        </p:txBody>
      </p:sp>
    </p:spTree>
  </p:cSld>
  <p:clrMapOvr>
    <a:masterClrMapping/>
  </p:clrMapOvr>
  <p:transition spd="med">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t>لايه صافي </a:t>
            </a:r>
            <a:r>
              <a:rPr lang="en-US" b="1" dirty="0" smtClean="0"/>
              <a:t>Filter Layer</a:t>
            </a:r>
            <a:r>
              <a:rPr lang="fa-IR" b="1" dirty="0" smtClean="0"/>
              <a:t>:</a:t>
            </a:r>
          </a:p>
          <a:p>
            <a:pPr>
              <a:buNone/>
            </a:pPr>
            <a:r>
              <a:rPr lang="fa-IR" dirty="0" smtClean="0"/>
              <a:t>در بين محيط كشت و لايه زهكش فيلتري قرار دارد كه رطوبت را از محيط ريشه ها دور مي كند و مانع از گنديدگي ريشه ها مي شود.</a:t>
            </a:r>
            <a:br>
              <a:rPr lang="fa-IR" dirty="0" smtClean="0"/>
            </a:br>
            <a:r>
              <a:rPr lang="fa-IR" dirty="0" smtClean="0"/>
              <a:t>اين فيلتر مي تواند شامل يك بافت پارچه اي باشد. در سيستم هاي مدرن معمولا از يك يا دو لايه </a:t>
            </a:r>
            <a:r>
              <a:rPr lang="en-US" dirty="0" err="1" smtClean="0"/>
              <a:t>geotextile</a:t>
            </a:r>
            <a:r>
              <a:rPr lang="fa-IR" dirty="0" smtClean="0"/>
              <a:t>غير بافته شده استفاده مي شود.</a:t>
            </a:r>
            <a:br>
              <a:rPr lang="fa-IR" dirty="0" smtClean="0"/>
            </a:br>
            <a:r>
              <a:rPr lang="fa-IR" dirty="0" smtClean="0"/>
              <a:t>اين فيلتر حتي مي تواند لايه اي از شن و ماسه باشد و در اين حالت ممكن است با لايه زهكش تركيب شود. </a:t>
            </a:r>
            <a:br>
              <a:rPr lang="fa-IR" dirty="0" smtClean="0"/>
            </a:br>
            <a:endParaRPr lang="fa-IR" dirty="0"/>
          </a:p>
        </p:txBody>
      </p:sp>
      <p:sp>
        <p:nvSpPr>
          <p:cNvPr id="2" name="Title 1"/>
          <p:cNvSpPr>
            <a:spLocks noGrp="1"/>
          </p:cNvSpPr>
          <p:nvPr>
            <p:ph type="title"/>
          </p:nvPr>
        </p:nvSpPr>
        <p:spPr/>
        <p:txBody>
          <a:bodyPr/>
          <a:lstStyle/>
          <a:p>
            <a:pPr algn="r"/>
            <a:r>
              <a:rPr lang="fa-IR" dirty="0" smtClean="0"/>
              <a:t>اجزای لایه زه کش:</a:t>
            </a:r>
            <a:endParaRPr lang="fa-IR"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t>لايه مانع ريشه ها </a:t>
            </a:r>
            <a:r>
              <a:rPr lang="en-US" b="1" dirty="0" smtClean="0"/>
              <a:t>Root barrier</a:t>
            </a:r>
            <a:r>
              <a:rPr lang="fa-IR" b="1" dirty="0" smtClean="0"/>
              <a:t> </a:t>
            </a:r>
          </a:p>
          <a:p>
            <a:pPr>
              <a:buNone/>
            </a:pPr>
            <a:r>
              <a:rPr lang="fa-IR" dirty="0" smtClean="0"/>
              <a:t>لايه اي است كه به خوبي از نفوذ ريشه ها و آسيب زدن آنها به عايق كاري و غشاء سقف جلوگيري مي كند. لايه مانع ريشه ها معمولا بيشتر در سيستم متمركز استفاده مي شود و در زير زهكش و بلافاصله در بالاي لايه  </a:t>
            </a:r>
            <a:r>
              <a:rPr lang="en-US" dirty="0" err="1" smtClean="0"/>
              <a:t>waterprof</a:t>
            </a:r>
            <a:r>
              <a:rPr lang="en-US" dirty="0" smtClean="0"/>
              <a:t> </a:t>
            </a:r>
            <a:r>
              <a:rPr lang="fa-IR" dirty="0" smtClean="0"/>
              <a:t> يا آب بند نهايي يا عايق كاري حرارتي قرار مي گيرد.</a:t>
            </a:r>
            <a:br>
              <a:rPr lang="fa-IR" dirty="0" smtClean="0"/>
            </a:br>
            <a:r>
              <a:rPr lang="fa-IR" dirty="0" smtClean="0"/>
              <a:t>اين لايه معمولا از يك پوسته پلي اتيلن تشكيل شده است.</a:t>
            </a:r>
            <a:br>
              <a:rPr lang="fa-IR" dirty="0" smtClean="0"/>
            </a:br>
            <a:r>
              <a:rPr lang="fa-IR" dirty="0" smtClean="0"/>
              <a:t>اين لايه بيشتر در پروژه هاي عمومي مثل ميدان ها كه ترافيك عبوري و بار سقف زياد است و جاهايي كه گياهاني با ريشه هاي عميق و ريشه هاي تهاجمي كاشته شده استفاده مي شود.</a:t>
            </a:r>
            <a:endParaRPr lang="fa-IR"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يك شيت سه لايه است كه لايه بالايي عمل فيلتر را انجام مي دهد و آب اضافي را از قسمت ريشه ها دور مي كند اين لايه همچنين به عنوان لايه محافظ ريشه ها عمل مي كند. </a:t>
            </a:r>
            <a:br>
              <a:rPr lang="fa-IR" dirty="0" smtClean="0"/>
            </a:br>
            <a:r>
              <a:rPr lang="fa-IR" dirty="0" smtClean="0"/>
              <a:t>لايه وسطي كه به شكل كاسه هاي مخروطي شكل است آب اضافي را از ريشه ها دريافت كرده و در خود نگه مي دارد اين لايه به كاهش سرعت </a:t>
            </a:r>
            <a:r>
              <a:rPr lang="en-US" dirty="0" smtClean="0"/>
              <a:t>Run-off </a:t>
            </a:r>
            <a:r>
              <a:rPr lang="fa-IR" dirty="0" smtClean="0"/>
              <a:t>آب باران كمك مي كند و از طرفي باعث گردش هوا و جلوگيري از گنديدگي محيط مي شود.</a:t>
            </a:r>
            <a:br>
              <a:rPr lang="fa-IR" dirty="0" smtClean="0"/>
            </a:br>
            <a:r>
              <a:rPr lang="fa-IR" dirty="0" smtClean="0"/>
              <a:t>لايه پاييني يك فيلتر پارچه اي است كه مانع از آسيب ديدن غشاء و عايق مي شود.</a:t>
            </a:r>
            <a:endParaRPr lang="fa-IR" dirty="0"/>
          </a:p>
        </p:txBody>
      </p:sp>
      <p:sp>
        <p:nvSpPr>
          <p:cNvPr id="2" name="Title 1"/>
          <p:cNvSpPr>
            <a:spLocks noGrp="1"/>
          </p:cNvSpPr>
          <p:nvPr>
            <p:ph type="title"/>
          </p:nvPr>
        </p:nvSpPr>
        <p:spPr/>
        <p:txBody>
          <a:bodyPr/>
          <a:lstStyle/>
          <a:p>
            <a:pPr algn="r"/>
            <a:r>
              <a:rPr b="1" smtClean="0"/>
              <a:t>Drain board</a:t>
            </a:r>
            <a:r>
              <a:rPr lang="fa-IR" b="1" dirty="0" smtClean="0"/>
              <a:t>:</a:t>
            </a:r>
            <a:endParaRPr lang="fa-IR"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643050"/>
            <a:ext cx="8229600" cy="4572000"/>
          </a:xfrm>
        </p:spPr>
        <p:txBody>
          <a:bodyPr/>
          <a:lstStyle/>
          <a:p>
            <a:r>
              <a:rPr lang="fa-IR" dirty="0" smtClean="0"/>
              <a:t>اين لايه بيشتر شامل لايه هايي است كه يا بام را از نشت كردن و نفوذ آب حفاظت مي كنند يا از سيستم عايق كاري محافظت مي كنند.</a:t>
            </a:r>
          </a:p>
          <a:p>
            <a:pPr>
              <a:buNone/>
            </a:pPr>
            <a:endParaRPr lang="fa-IR" dirty="0"/>
          </a:p>
        </p:txBody>
      </p:sp>
      <p:sp>
        <p:nvSpPr>
          <p:cNvPr id="2" name="Title 1"/>
          <p:cNvSpPr>
            <a:spLocks noGrp="1"/>
          </p:cNvSpPr>
          <p:nvPr>
            <p:ph type="title"/>
          </p:nvPr>
        </p:nvSpPr>
        <p:spPr/>
        <p:txBody>
          <a:bodyPr/>
          <a:lstStyle/>
          <a:p>
            <a:pPr algn="r"/>
            <a:r>
              <a:rPr lang="fa-IR" b="1" dirty="0" smtClean="0"/>
              <a:t>لايه محافظت :</a:t>
            </a:r>
            <a:endParaRPr lang="fa-IR"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b="1" dirty="0" smtClean="0"/>
              <a:t>غشاء بام يا لايه عايق كاري رطوبتي </a:t>
            </a:r>
            <a:r>
              <a:rPr lang="en-US" b="1" dirty="0" smtClean="0"/>
              <a:t>Water Proofing:</a:t>
            </a:r>
            <a:r>
              <a:rPr lang="en-US" dirty="0" smtClean="0"/>
              <a:t/>
            </a:r>
            <a:br>
              <a:rPr lang="en-US" dirty="0" smtClean="0"/>
            </a:br>
            <a:r>
              <a:rPr lang="fa-IR" dirty="0" smtClean="0"/>
              <a:t>بام را از نشت كردن و چكه كردن محافظت مي كنند. غشاء هم به شكل يك لايه يكپارچه ضدآب استفاده مي شود و هم به شكل شيت هاي بهم پيوسته.</a:t>
            </a:r>
            <a:br>
              <a:rPr lang="fa-IR" dirty="0" smtClean="0"/>
            </a:br>
            <a:r>
              <a:rPr lang="fa-IR" dirty="0" smtClean="0"/>
              <a:t>انتخاب يك غشاء مناسب بستگي به شزايط بام، هزينه و سهولت اجرا و تعمير دارد.</a:t>
            </a:r>
            <a:br>
              <a:rPr lang="fa-IR" dirty="0" smtClean="0"/>
            </a:br>
            <a:r>
              <a:rPr lang="fa-IR" dirty="0" smtClean="0"/>
              <a:t>اخيرا برخي كارخانه ها محصولي توليد كرده اند كه لايه مانع ريشه و غشاء را در يك لايه قرار داده است</a:t>
            </a:r>
            <a:endParaRPr lang="fa-IR" dirty="0"/>
          </a:p>
        </p:txBody>
      </p:sp>
      <p:sp>
        <p:nvSpPr>
          <p:cNvPr id="3" name="Title 2"/>
          <p:cNvSpPr>
            <a:spLocks noGrp="1"/>
          </p:cNvSpPr>
          <p:nvPr>
            <p:ph type="title"/>
          </p:nvPr>
        </p:nvSpPr>
        <p:spPr/>
        <p:txBody>
          <a:bodyPr/>
          <a:lstStyle/>
          <a:p>
            <a:pPr algn="r"/>
            <a:r>
              <a:rPr lang="fa-IR" dirty="0" smtClean="0"/>
              <a:t>ساختار سقف:</a:t>
            </a:r>
            <a:endParaRPr lang="fa-IR"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b="1" dirty="0" smtClean="0"/>
              <a:t>صفحه محافظ </a:t>
            </a:r>
            <a:r>
              <a:rPr lang="en-US" b="1" dirty="0" smtClean="0"/>
              <a:t>Protection Board :</a:t>
            </a:r>
            <a:r>
              <a:rPr lang="en-US" dirty="0" smtClean="0"/>
              <a:t/>
            </a:r>
            <a:br>
              <a:rPr lang="en-US" dirty="0" smtClean="0"/>
            </a:br>
            <a:r>
              <a:rPr lang="fa-IR" dirty="0" smtClean="0"/>
              <a:t>صفحه محافظ به طور مستقيم بروي غشاء قرار مي گيرد و آن را در طول عمليات اجرايي و از شكست محافظت مي كند.</a:t>
            </a:r>
            <a:br>
              <a:rPr lang="fa-IR" dirty="0" smtClean="0"/>
            </a:br>
            <a:r>
              <a:rPr lang="fa-IR" dirty="0" smtClean="0"/>
              <a:t>لايه محافظ مي تواند باريکه اي از بتن سبك، صفحه اي از عايق محكم، ورقه ضخيم پلاستيكي، ورق مسي، يا تركيبي از اينها، بر حسب ويژگي هاي طراحي و كاربرد بام سبز باشد. </a:t>
            </a:r>
            <a:br>
              <a:rPr lang="fa-IR" dirty="0" smtClean="0"/>
            </a:br>
            <a:r>
              <a:rPr lang="fa-IR" dirty="0" smtClean="0"/>
              <a:t>برخي از سيستمهاي بام سبز لزوماً به صفحه محافظ احتياجي ندارند و ممكن است از لايه مانع ريشه به جاي آن استفاده شود.</a:t>
            </a:r>
            <a:br>
              <a:rPr lang="fa-IR" dirty="0" smtClean="0"/>
            </a:br>
            <a:r>
              <a:rPr lang="fa-IR" dirty="0" smtClean="0"/>
              <a:t/>
            </a:r>
            <a:br>
              <a:rPr lang="fa-IR" dirty="0" smtClean="0"/>
            </a:br>
            <a:r>
              <a:rPr lang="fa-IR" dirty="0" smtClean="0"/>
              <a:t/>
            </a:r>
            <a:br>
              <a:rPr lang="fa-IR" dirty="0" smtClean="0"/>
            </a:br>
            <a:endParaRPr lang="fa-IR"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t>اجزای تشکیل دهنده بام در یک نگاه:</a:t>
            </a:r>
            <a:endParaRPr lang="fa-IR" sz="3200" dirty="0"/>
          </a:p>
        </p:txBody>
      </p:sp>
      <p:pic>
        <p:nvPicPr>
          <p:cNvPr id="43010" name="Picture 2" descr="http://upload.wikimedia.org/wikipedia/commons/thumb/4/44/%D8%A7%D8%AC%D8%B2%D8%A7.jpg/400px-%D8%A7%D8%AC%D8%B2%D8%A7.jpg"/>
          <p:cNvPicPr>
            <a:picLocks noChangeAspect="1" noChangeArrowheads="1"/>
          </p:cNvPicPr>
          <p:nvPr/>
        </p:nvPicPr>
        <p:blipFill>
          <a:blip r:embed="rId3" cstate="print"/>
          <a:srcRect/>
          <a:stretch>
            <a:fillRect/>
          </a:stretch>
        </p:blipFill>
        <p:spPr bwMode="auto">
          <a:xfrm>
            <a:off x="642910" y="500042"/>
            <a:ext cx="3173424" cy="3205159"/>
          </a:xfrm>
          <a:prstGeom prst="rect">
            <a:avLst/>
          </a:prstGeom>
          <a:noFill/>
        </p:spPr>
      </p:pic>
      <p:pic>
        <p:nvPicPr>
          <p:cNvPr id="43012" name="Picture 4" descr="دیتایل.jpg"/>
          <p:cNvPicPr>
            <a:picLocks noChangeAspect="1" noChangeArrowheads="1"/>
          </p:cNvPicPr>
          <p:nvPr/>
        </p:nvPicPr>
        <p:blipFill>
          <a:blip r:embed="rId4" cstate="print"/>
          <a:srcRect/>
          <a:stretch>
            <a:fillRect/>
          </a:stretch>
        </p:blipFill>
        <p:spPr bwMode="auto">
          <a:xfrm>
            <a:off x="3929058" y="2643182"/>
            <a:ext cx="4762500" cy="3162301"/>
          </a:xfrm>
          <a:prstGeom prst="rect">
            <a:avLst/>
          </a:prstGeom>
          <a:noFill/>
        </p:spPr>
      </p:pic>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b="1" dirty="0" smtClean="0"/>
              <a:t>آبیاری طبیعی ( آب باران)</a:t>
            </a:r>
            <a:endParaRPr lang="fa-IR" dirty="0" smtClean="0"/>
          </a:p>
          <a:p>
            <a:r>
              <a:rPr lang="fa-IR" b="1" dirty="0" smtClean="0"/>
              <a:t>آبياري مصنوعی ( آبیاری اتوماتیک)</a:t>
            </a:r>
            <a:r>
              <a:rPr lang="fa-IR" dirty="0" smtClean="0"/>
              <a:t/>
            </a:r>
            <a:br>
              <a:rPr lang="fa-IR" dirty="0" smtClean="0"/>
            </a:br>
            <a:endParaRPr lang="fa-IR" dirty="0" smtClean="0"/>
          </a:p>
          <a:p>
            <a:endParaRPr lang="fa-IR" dirty="0"/>
          </a:p>
        </p:txBody>
      </p:sp>
      <p:sp>
        <p:nvSpPr>
          <p:cNvPr id="2" name="Title 1"/>
          <p:cNvSpPr>
            <a:spLocks noGrp="1"/>
          </p:cNvSpPr>
          <p:nvPr>
            <p:ph type="title"/>
          </p:nvPr>
        </p:nvSpPr>
        <p:spPr/>
        <p:txBody>
          <a:bodyPr/>
          <a:lstStyle/>
          <a:p>
            <a:pPr algn="r"/>
            <a:r>
              <a:rPr lang="fa-IR" dirty="0" smtClean="0"/>
              <a:t>آبیاری بام های سبز:</a:t>
            </a:r>
            <a:endParaRPr lang="fa-IR" dirty="0"/>
          </a:p>
        </p:txBody>
      </p:sp>
      <p:pic>
        <p:nvPicPr>
          <p:cNvPr id="44034" name="Picture 2" descr="http://www.noandishaan.com/upload/images/lduw6i5a7yg15zjp80cd.jpg"/>
          <p:cNvPicPr>
            <a:picLocks noChangeAspect="1" noChangeArrowheads="1"/>
          </p:cNvPicPr>
          <p:nvPr/>
        </p:nvPicPr>
        <p:blipFill>
          <a:blip r:embed="rId2" cstate="print"/>
          <a:srcRect/>
          <a:stretch>
            <a:fillRect/>
          </a:stretch>
        </p:blipFill>
        <p:spPr bwMode="auto">
          <a:xfrm>
            <a:off x="1000100" y="2571744"/>
            <a:ext cx="5024430" cy="3768323"/>
          </a:xfrm>
          <a:prstGeom prst="rect">
            <a:avLst/>
          </a:prstGeom>
          <a:noFill/>
        </p:spPr>
      </p:pic>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fa-IR" sz="2800" dirty="0" smtClean="0"/>
              <a:t>آبياري  مصنوعی باغ  از دو روش ممکن است تامين شود: روش دستي و روش اتوماتيک . روش اتوماتیک هم به دو صورت آنالوگ و دیجیتال انجام میشود که ممکن است یک ایستگاهه یا چند ایستگاهه باشد.در هر دو روش رطوبت لازم براي خاک و ريشه ها تامين ميشود .آب باران نيز براي تامين کردن آب مورد نياز استفاده ميشود .به هر طريقي که آبياري انجام شود ، آب مازاد بر رطوبت خاک از طريق لايه هاي تصفيه کننده آب و لايه زهکش ذخيره ميشود و تا دوره اي نسبتا طولاني آنرا از آبياري مجدد بي نياز مي سازد . از سوي ديگر هر گونه آب اضافي بر روي لايه ضد رطوبت ريخته و از طريق شيب بام به بيرون انتقال مي يابد .آب باران اضافي ميتواند پس از تصفيه شدن در مخازني ذخيره گردد و براي مثال در سيستم فلاش تانک سرويس ها آب آنها را تامين نمايد .لايه عايق بام ساخته شده از پلي پروپيلن فشرده از انتقال هر گونه رطوبت به سقف جلوگيري مي کند.</a:t>
            </a:r>
          </a:p>
          <a:p>
            <a:pPr>
              <a:buNone/>
            </a:pPr>
            <a:r>
              <a:rPr lang="fa-IR" dirty="0" smtClean="0"/>
              <a:t> </a:t>
            </a:r>
          </a:p>
          <a:p>
            <a:endParaRPr lang="fa-IR" dirty="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Hedra</a:t>
            </a:r>
            <a:r>
              <a:rPr lang="en-US" dirty="0" smtClean="0"/>
              <a:t> </a:t>
            </a:r>
            <a:r>
              <a:rPr lang="fa-IR" dirty="0" smtClean="0"/>
              <a:t> پاپیتان</a:t>
            </a:r>
            <a:endParaRPr lang="en-US" dirty="0" smtClean="0"/>
          </a:p>
          <a:p>
            <a:r>
              <a:rPr lang="en-US" dirty="0" err="1" smtClean="0"/>
              <a:t>Compsis</a:t>
            </a:r>
            <a:r>
              <a:rPr lang="fa-IR" dirty="0" smtClean="0"/>
              <a:t> پیچ اناری (بومی شمال امریکا و ژاپن)</a:t>
            </a:r>
            <a:endParaRPr lang="en-US" dirty="0" smtClean="0"/>
          </a:p>
          <a:p>
            <a:r>
              <a:rPr lang="en-US" dirty="0" err="1" smtClean="0"/>
              <a:t>Homulus</a:t>
            </a:r>
            <a:r>
              <a:rPr lang="fa-IR" dirty="0" smtClean="0"/>
              <a:t> رازک</a:t>
            </a:r>
            <a:endParaRPr lang="en-US" dirty="0" smtClean="0"/>
          </a:p>
          <a:p>
            <a:r>
              <a:rPr lang="en-US" dirty="0" err="1" smtClean="0"/>
              <a:t>Fortuynia</a:t>
            </a:r>
            <a:r>
              <a:rPr lang="fa-IR" dirty="0" smtClean="0"/>
              <a:t> شب بو</a:t>
            </a:r>
            <a:endParaRPr lang="en-US" dirty="0" smtClean="0"/>
          </a:p>
          <a:p>
            <a:r>
              <a:rPr lang="en-US" dirty="0" err="1" smtClean="0"/>
              <a:t>Celastrus</a:t>
            </a:r>
            <a:r>
              <a:rPr lang="fa-IR" dirty="0" smtClean="0"/>
              <a:t> شمشاد</a:t>
            </a:r>
            <a:endParaRPr lang="en-US" dirty="0" smtClean="0"/>
          </a:p>
          <a:p>
            <a:r>
              <a:rPr lang="en-US" dirty="0" err="1" smtClean="0"/>
              <a:t>Actinidia</a:t>
            </a:r>
            <a:r>
              <a:rPr lang="fa-IR" dirty="0" smtClean="0"/>
              <a:t> کیوی</a:t>
            </a:r>
            <a:endParaRPr lang="en-US" dirty="0" smtClean="0"/>
          </a:p>
          <a:p>
            <a:r>
              <a:rPr lang="en-US" dirty="0" err="1" smtClean="0"/>
              <a:t>Trifoliata</a:t>
            </a:r>
            <a:r>
              <a:rPr lang="fa-IR" dirty="0" smtClean="0"/>
              <a:t> شبدر</a:t>
            </a:r>
            <a:endParaRPr lang="en-US" dirty="0" smtClean="0"/>
          </a:p>
          <a:p>
            <a:r>
              <a:rPr lang="fa-IR" dirty="0" smtClean="0"/>
              <a:t>و...</a:t>
            </a:r>
            <a:endParaRPr lang="fa-IR" dirty="0"/>
          </a:p>
        </p:txBody>
      </p:sp>
      <p:sp>
        <p:nvSpPr>
          <p:cNvPr id="2" name="Title 1"/>
          <p:cNvSpPr>
            <a:spLocks noGrp="1"/>
          </p:cNvSpPr>
          <p:nvPr>
            <p:ph type="title"/>
          </p:nvPr>
        </p:nvSpPr>
        <p:spPr/>
        <p:txBody>
          <a:bodyPr/>
          <a:lstStyle/>
          <a:p>
            <a:pPr algn="r"/>
            <a:r>
              <a:rPr lang="fa-IR" dirty="0" smtClean="0"/>
              <a:t>برخی از گیاهان مورد استفاده در بام سبز:</a:t>
            </a:r>
            <a:endParaRPr lang="fa-I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a-IR" dirty="0" smtClean="0"/>
              <a:t>1-برای سیستم گسترده از واژه </a:t>
            </a:r>
            <a:r>
              <a:rPr lang="en-US" dirty="0" smtClean="0"/>
              <a:t>Green Roof </a:t>
            </a:r>
            <a:r>
              <a:rPr lang="fa-IR" dirty="0" smtClean="0"/>
              <a:t>یا بام سبز استفاده می</a:t>
            </a:r>
            <a:r>
              <a:rPr lang="en-US" dirty="0" smtClean="0"/>
              <a:t> </a:t>
            </a:r>
            <a:r>
              <a:rPr lang="fa-IR" dirty="0" smtClean="0"/>
              <a:t>شود.</a:t>
            </a:r>
          </a:p>
          <a:p>
            <a:pPr algn="just"/>
            <a:r>
              <a:rPr lang="fa-IR" dirty="0" smtClean="0"/>
              <a:t>2- این سیستم به نام مقطع کم ارتفاع یا اجرا با ضخامت کم نیز شناخته می‌شود</a:t>
            </a:r>
            <a:r>
              <a:rPr lang="en-US" dirty="0" smtClean="0"/>
              <a:t>.</a:t>
            </a:r>
            <a:endParaRPr lang="fa-IR" dirty="0" smtClean="0"/>
          </a:p>
          <a:p>
            <a:pPr algn="just"/>
            <a:r>
              <a:rPr lang="fa-IR" dirty="0" smtClean="0"/>
              <a:t>3- این نوع بام فقط شامل یک یا دو نوع گیاه و محیط کاشت کم عمق می‌باشد.</a:t>
            </a:r>
          </a:p>
          <a:p>
            <a:pPr algn="just"/>
            <a:r>
              <a:rPr lang="fa-IR" dirty="0" smtClean="0"/>
              <a:t>4- معمولاً این سیستم برای زمانیکه حداقل بار وزن مدنظر باشد به کار گرفته می شود.</a:t>
            </a:r>
          </a:p>
          <a:p>
            <a:pPr algn="just"/>
            <a:r>
              <a:rPr lang="fa-IR" dirty="0" smtClean="0"/>
              <a:t>5- به طور اخص ، فقط پرسنل نگهداری و تعمیر به این نوع بام دسترسی دارند. این نوع بام مثل چمنهای نروژی ، بر روی بامهای مسطح و شیبدار احداث می شود.</a:t>
            </a:r>
            <a:endParaRPr lang="fa-IR" dirty="0"/>
          </a:p>
        </p:txBody>
      </p:sp>
      <p:sp>
        <p:nvSpPr>
          <p:cNvPr id="2" name="Title 1"/>
          <p:cNvSpPr>
            <a:spLocks noGrp="1"/>
          </p:cNvSpPr>
          <p:nvPr>
            <p:ph type="title"/>
          </p:nvPr>
        </p:nvSpPr>
        <p:spPr/>
        <p:txBody>
          <a:bodyPr/>
          <a:lstStyle/>
          <a:p>
            <a:pPr algn="r"/>
            <a:r>
              <a:rPr lang="fa-IR" dirty="0" smtClean="0"/>
              <a:t>سیستم گسترده:</a:t>
            </a:r>
            <a:endParaRPr lang="fa-I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401080" cy="5238768"/>
          </a:xfrm>
        </p:spPr>
        <p:txBody>
          <a:bodyPr>
            <a:normAutofit/>
          </a:bodyPr>
          <a:lstStyle/>
          <a:p>
            <a:pPr algn="just"/>
            <a:r>
              <a:rPr lang="fa-IR" dirty="0" smtClean="0"/>
              <a:t>6- در این سیستم معمولاً گیاهان به عمق 40 تا 100 میلیمتر استفاده می‌شوند.</a:t>
            </a:r>
          </a:p>
          <a:p>
            <a:pPr algn="just"/>
            <a:r>
              <a:rPr lang="fa-IR" dirty="0" smtClean="0"/>
              <a:t>7- حدود بار نهایی بام تقریباً بین 50 تا 100 کیلوگرم بر مترمربع در حالت اشباع می باشند.</a:t>
            </a:r>
          </a:p>
          <a:p>
            <a:pPr algn="just"/>
            <a:r>
              <a:rPr lang="fa-IR" dirty="0" smtClean="0"/>
              <a:t>8- در مورد بام های شیبدار در اغلب مکان ها 10 تا 20 درصد شیب توصیه می شود. در شیب حداکثر 30 درصد نیاز به استفاده از زه وار و ابزارهای ضد فرسایش وجود دارد.</a:t>
            </a:r>
          </a:p>
          <a:p>
            <a:pPr algn="just"/>
            <a:r>
              <a:rPr lang="fa-IR" dirty="0" smtClean="0"/>
              <a:t>9-محیط کشت سطحی و کم عمق دارد و معمولا قسمتی از بام و قسمتی ازساختار ساختمان سبز می باشد.</a:t>
            </a:r>
          </a:p>
          <a:p>
            <a:pPr algn="just"/>
            <a:r>
              <a:rPr lang="fa-IR" dirty="0" smtClean="0"/>
              <a:t>10-یک بام سبز گسترده به طور کلی در دسترس عموم بوده و مورد استفاده کارکردی خاصی نیست.</a:t>
            </a:r>
            <a:endParaRPr lang="fa-I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جزییات اجرایی سیستم گسترده:</a:t>
            </a:r>
            <a:endParaRPr lang="fa-IR" dirty="0"/>
          </a:p>
        </p:txBody>
      </p:sp>
      <p:pic>
        <p:nvPicPr>
          <p:cNvPr id="74754" name="Picture 2" descr="http://upload.wikimedia.org/wikipedia/commons/b/b4/%DA%AF%D8%B3%D8%AA%D8%B1%D8%AF%D9%871.jpg"/>
          <p:cNvPicPr>
            <a:picLocks noChangeAspect="1" noChangeArrowheads="1"/>
          </p:cNvPicPr>
          <p:nvPr/>
        </p:nvPicPr>
        <p:blipFill>
          <a:blip r:embed="rId2" cstate="print"/>
          <a:srcRect/>
          <a:stretch>
            <a:fillRect/>
          </a:stretch>
        </p:blipFill>
        <p:spPr bwMode="auto">
          <a:xfrm>
            <a:off x="785786" y="2071678"/>
            <a:ext cx="7547932" cy="3071834"/>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نمونه ای از یک بام گسترده:</a:t>
            </a:r>
            <a:endParaRPr lang="fa-IR" dirty="0"/>
          </a:p>
        </p:txBody>
      </p:sp>
      <p:pic>
        <p:nvPicPr>
          <p:cNvPr id="73730" name="Picture 2" descr="http://upcity.ir/images2/79649211412702609809.jpg"/>
          <p:cNvPicPr>
            <a:picLocks noChangeAspect="1" noChangeArrowheads="1"/>
          </p:cNvPicPr>
          <p:nvPr/>
        </p:nvPicPr>
        <p:blipFill>
          <a:blip r:embed="rId2" cstate="print"/>
          <a:srcRect/>
          <a:stretch>
            <a:fillRect/>
          </a:stretch>
        </p:blipFill>
        <p:spPr bwMode="auto">
          <a:xfrm>
            <a:off x="2000232" y="1928802"/>
            <a:ext cx="5715000" cy="3810000"/>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a-IR" dirty="0" smtClean="0"/>
              <a:t>1- برای سیستم متمرکز از واژه </a:t>
            </a:r>
            <a:r>
              <a:rPr lang="en-US" dirty="0" smtClean="0"/>
              <a:t>Roof Garden </a:t>
            </a:r>
            <a:r>
              <a:rPr lang="fa-IR" dirty="0" smtClean="0"/>
              <a:t>یا باغ بام استفاده می‌شود. </a:t>
            </a:r>
          </a:p>
          <a:p>
            <a:pPr algn="just"/>
            <a:r>
              <a:rPr lang="fa-IR" dirty="0" smtClean="0"/>
              <a:t>2- این سیستم به نام مقطع عمیق یا باغ بام نیز شناخته می شود.</a:t>
            </a:r>
          </a:p>
          <a:p>
            <a:pPr algn="just"/>
            <a:r>
              <a:rPr lang="fa-IR" dirty="0" smtClean="0"/>
              <a:t>3- این نوع بام سبز شامل انواع مختلفی از گیاهان می باشد و مشابه یک پارک طراحی می شود.</a:t>
            </a:r>
          </a:p>
          <a:p>
            <a:pPr algn="just"/>
            <a:r>
              <a:rPr lang="fa-IR" dirty="0" smtClean="0"/>
              <a:t>4- برخی از بام های سبز دارای درختان بزرگ و آب نماهایی می باشند که این موضوع خود احتیاج به تقویت اساسی سازه دارد. </a:t>
            </a:r>
          </a:p>
          <a:p>
            <a:pPr algn="just"/>
            <a:r>
              <a:rPr lang="fa-IR" dirty="0" smtClean="0"/>
              <a:t>5-بام های سیستم متمرکز نیازمند عمق متعارفی از خاک برای رشد گیاهان حجیم و چمن های معمولی می باشند.</a:t>
            </a:r>
            <a:endParaRPr lang="fa-IR" dirty="0"/>
          </a:p>
        </p:txBody>
      </p:sp>
      <p:sp>
        <p:nvSpPr>
          <p:cNvPr id="2" name="Title 1"/>
          <p:cNvSpPr>
            <a:spLocks noGrp="1"/>
          </p:cNvSpPr>
          <p:nvPr>
            <p:ph type="title"/>
          </p:nvPr>
        </p:nvSpPr>
        <p:spPr/>
        <p:txBody>
          <a:bodyPr/>
          <a:lstStyle/>
          <a:p>
            <a:pPr algn="r"/>
            <a:r>
              <a:rPr lang="fa-IR" dirty="0" smtClean="0"/>
              <a:t>سیستم متمرکز:</a:t>
            </a:r>
            <a:endParaRPr lang="fa-I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جزییات اجرایی سیستم متمرکز:</a:t>
            </a:r>
            <a:endParaRPr lang="fa-IR" dirty="0"/>
          </a:p>
        </p:txBody>
      </p:sp>
      <p:pic>
        <p:nvPicPr>
          <p:cNvPr id="71682" name="Picture 2" descr="متمرکز1.jpg"/>
          <p:cNvPicPr>
            <a:picLocks noChangeAspect="1" noChangeArrowheads="1"/>
          </p:cNvPicPr>
          <p:nvPr/>
        </p:nvPicPr>
        <p:blipFill>
          <a:blip r:embed="rId2" cstate="print"/>
          <a:srcRect/>
          <a:stretch>
            <a:fillRect/>
          </a:stretch>
        </p:blipFill>
        <p:spPr bwMode="auto">
          <a:xfrm>
            <a:off x="1428728" y="1785926"/>
            <a:ext cx="6417309" cy="3786214"/>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نمونه از یک بام متمرکز:</a:t>
            </a:r>
            <a:endParaRPr lang="fa-IR" dirty="0"/>
          </a:p>
        </p:txBody>
      </p:sp>
      <p:pic>
        <p:nvPicPr>
          <p:cNvPr id="70658" name="Picture 2" descr="http://upload.wikimedia.org/wikipedia/commons/b/b6/%D9%85%D8%AA%D9%85%D8%B1%DA%A9%D8%B22.jpg"/>
          <p:cNvPicPr>
            <a:picLocks noChangeAspect="1" noChangeArrowheads="1"/>
          </p:cNvPicPr>
          <p:nvPr/>
        </p:nvPicPr>
        <p:blipFill>
          <a:blip r:embed="rId2" cstate="print"/>
          <a:srcRect/>
          <a:stretch>
            <a:fillRect/>
          </a:stretch>
        </p:blipFill>
        <p:spPr bwMode="auto">
          <a:xfrm>
            <a:off x="1643042" y="1714488"/>
            <a:ext cx="5829314" cy="3857210"/>
          </a:xfrm>
          <a:prstGeom prst="rect">
            <a:avLst/>
          </a:prstGeom>
          <a:noFill/>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311</TotalTime>
  <Words>975</Words>
  <Application>Microsoft Office PowerPoint</Application>
  <PresentationFormat>On-screen Show (4:3)</PresentationFormat>
  <Paragraphs>83</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Paper</vt:lpstr>
      <vt:lpstr>Green Roofs </vt:lpstr>
      <vt:lpstr>انواع بام سبز:</vt:lpstr>
      <vt:lpstr>سیستم گسترده:</vt:lpstr>
      <vt:lpstr>PowerPoint Presentation</vt:lpstr>
      <vt:lpstr>جزییات اجرایی سیستم گسترده:</vt:lpstr>
      <vt:lpstr>نمونه ای از یک بام گسترده:</vt:lpstr>
      <vt:lpstr>سیستم متمرکز:</vt:lpstr>
      <vt:lpstr>جزییات اجرایی سیستم متمرکز:</vt:lpstr>
      <vt:lpstr>نمونه از یک بام متمرکز:</vt:lpstr>
      <vt:lpstr>مقایسه سیستم متمرکز و گسترده:</vt:lpstr>
      <vt:lpstr>سیستم مدولار یا جعبه گیاه:</vt:lpstr>
      <vt:lpstr>جزییات اجرایی سیستم جعبه گیاه:</vt:lpstr>
      <vt:lpstr>نمونه ای از یک جعبه گیاه:</vt:lpstr>
      <vt:lpstr>سیستم ترکیبی:</vt:lpstr>
      <vt:lpstr>اجزای باغ بام:</vt:lpstr>
      <vt:lpstr> دسته بندي كلي اجزاء باغ بام:</vt:lpstr>
      <vt:lpstr>لايه پوشش گياهي :</vt:lpstr>
      <vt:lpstr> محيط كشت:</vt:lpstr>
      <vt:lpstr>لايه زهكش :</vt:lpstr>
      <vt:lpstr>اجزای لایه زه کش:</vt:lpstr>
      <vt:lpstr>PowerPoint Presentation</vt:lpstr>
      <vt:lpstr>Drain board:</vt:lpstr>
      <vt:lpstr>لايه محافظت :</vt:lpstr>
      <vt:lpstr>ساختار سقف:</vt:lpstr>
      <vt:lpstr>PowerPoint Presentation</vt:lpstr>
      <vt:lpstr>اجزای تشکیل دهنده بام در یک نگاه:</vt:lpstr>
      <vt:lpstr>آبیاری بام های سبز:</vt:lpstr>
      <vt:lpstr>PowerPoint Presentation</vt:lpstr>
      <vt:lpstr>برخی از گیاهان مورد استفاده در بام سبز: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 roofs</dc:title>
  <dc:creator>GRS</dc:creator>
  <cp:lastModifiedBy>Azarakhsh</cp:lastModifiedBy>
  <cp:revision>35</cp:revision>
  <dcterms:created xsi:type="dcterms:W3CDTF">2014-08-19T05:48:20Z</dcterms:created>
  <dcterms:modified xsi:type="dcterms:W3CDTF">2016-04-16T18:06:51Z</dcterms:modified>
</cp:coreProperties>
</file>