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42"/>
  </p:notesMasterIdLst>
  <p:handoutMasterIdLst>
    <p:handoutMasterId r:id="rId43"/>
  </p:handoutMasterIdLst>
  <p:sldIdLst>
    <p:sldId id="257" r:id="rId2"/>
    <p:sldId id="313" r:id="rId3"/>
    <p:sldId id="262" r:id="rId4"/>
    <p:sldId id="315" r:id="rId5"/>
    <p:sldId id="263" r:id="rId6"/>
    <p:sldId id="295" r:id="rId7"/>
    <p:sldId id="296" r:id="rId8"/>
    <p:sldId id="297" r:id="rId9"/>
    <p:sldId id="298" r:id="rId10"/>
    <p:sldId id="299" r:id="rId11"/>
    <p:sldId id="300" r:id="rId12"/>
    <p:sldId id="301" r:id="rId13"/>
    <p:sldId id="292" r:id="rId14"/>
    <p:sldId id="293" r:id="rId15"/>
    <p:sldId id="274" r:id="rId16"/>
    <p:sldId id="275" r:id="rId17"/>
    <p:sldId id="276" r:id="rId18"/>
    <p:sldId id="277" r:id="rId19"/>
    <p:sldId id="278" r:id="rId20"/>
    <p:sldId id="279" r:id="rId21"/>
    <p:sldId id="280" r:id="rId22"/>
    <p:sldId id="281" r:id="rId23"/>
    <p:sldId id="282" r:id="rId24"/>
    <p:sldId id="284" r:id="rId25"/>
    <p:sldId id="283" r:id="rId26"/>
    <p:sldId id="285" r:id="rId27"/>
    <p:sldId id="286" r:id="rId28"/>
    <p:sldId id="287" r:id="rId29"/>
    <p:sldId id="309" r:id="rId30"/>
    <p:sldId id="310" r:id="rId31"/>
    <p:sldId id="311" r:id="rId32"/>
    <p:sldId id="302" r:id="rId33"/>
    <p:sldId id="303" r:id="rId34"/>
    <p:sldId id="305" r:id="rId35"/>
    <p:sldId id="312" r:id="rId36"/>
    <p:sldId id="306" r:id="rId37"/>
    <p:sldId id="307" r:id="rId38"/>
    <p:sldId id="308" r:id="rId39"/>
    <p:sldId id="314"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0FF"/>
    <a:srgbClr val="0099CC"/>
    <a:srgbClr val="A50021"/>
    <a:srgbClr val="009900"/>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60"/>
  </p:normalViewPr>
  <p:slideViewPr>
    <p:cSldViewPr>
      <p:cViewPr varScale="1">
        <p:scale>
          <a:sx n="71" d="100"/>
          <a:sy n="71" d="100"/>
        </p:scale>
        <p:origin x="75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BE9129-F402-4B96-B558-0AC8B0E68C12}" type="datetimeFigureOut">
              <a:rPr lang="en-US" smtClean="0"/>
              <a:pPr/>
              <a:t>10/27/2013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فاضلاب،تصفیه و کاربرد آن</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DEC22-63CD-4701-B627-A9E6921E8588}" type="slidenum">
              <a:rPr lang="en-US" smtClean="0"/>
              <a:pPr/>
              <a:t>‹#›</a:t>
            </a:fld>
            <a:endParaRPr lang="en-US"/>
          </a:p>
        </p:txBody>
      </p:sp>
    </p:spTree>
    <p:extLst>
      <p:ext uri="{BB962C8B-B14F-4D97-AF65-F5344CB8AC3E}">
        <p14:creationId xmlns:p14="http://schemas.microsoft.com/office/powerpoint/2010/main" val="18415956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BF3C6-E4B4-42E5-98FD-19A053C64FFF}" type="datetimeFigureOut">
              <a:rPr lang="en-US" smtClean="0"/>
              <a:pPr/>
              <a:t>10/27/2013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فاضلاب،تصفیه و کاربرد آن</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F35C1-1EB0-4928-A4D6-6F4B59F8072E}" type="slidenum">
              <a:rPr lang="en-US" smtClean="0"/>
              <a:pPr/>
              <a:t>‹#›</a:t>
            </a:fld>
            <a:endParaRPr lang="en-US"/>
          </a:p>
        </p:txBody>
      </p:sp>
    </p:spTree>
    <p:extLst>
      <p:ext uri="{BB962C8B-B14F-4D97-AF65-F5344CB8AC3E}">
        <p14:creationId xmlns:p14="http://schemas.microsoft.com/office/powerpoint/2010/main" val="12977825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9046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9234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8AB24B-2BE6-40D2-ADD6-C45B3323E458}"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408086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22290691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29743274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548771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69956917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88009295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5AB893-FB4E-4529-BBBA-1A36E4AC4EAC}" type="datetime8">
              <a:rPr lang="fa-IR" smtClean="0"/>
              <a:pPr/>
              <a:t>27 اُكتبر 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0354725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C6B47-9399-4AA0-8287-AE57E819A9F1}"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894886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866B0-D11E-4CB2-A796-4B2357309A60}"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11872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006F696-FFB1-48A6-AD0A-2D13EFBDFE48}"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51043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C09C4-9EDC-408B-91DB-5FCF9E17F4C2}" type="datetime8">
              <a:rPr lang="fa-IR" smtClean="0"/>
              <a:pPr/>
              <a:t>27 اُكتبر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363567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302B2-52ED-4726-B308-371E3DD2AED7}" type="datetime8">
              <a:rPr lang="fa-IR" smtClean="0"/>
              <a:pPr/>
              <a:t>27 اُكتبر 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221360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50059-8083-40F2-89B1-483D94A7553E}" type="datetime8">
              <a:rPr lang="fa-IR" smtClean="0"/>
              <a:pPr/>
              <a:t>27 اُكتبر 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54520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AD81DF4-427D-4D28-A663-05223CB31ECC}" type="datetime8">
              <a:rPr lang="fa-IR" smtClean="0"/>
              <a:pPr/>
              <a:t>27 اُكتبر 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32504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FCCFC3-08EB-4045-89CB-DA1A06B8358B}" type="datetime8">
              <a:rPr lang="fa-IR" smtClean="0"/>
              <a:pPr/>
              <a:t>27 اُكتبر 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61928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5228A4A-DA1B-44C2-AF27-8045B44A8BDF}" type="datetime8">
              <a:rPr lang="fa-IR" smtClean="0"/>
              <a:pPr/>
              <a:t>27 اُكتبر 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117731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D5DE9-A5B5-467E-B5EE-B29E0BBA71AA}" type="datetime8">
              <a:rPr lang="fa-IR" smtClean="0"/>
              <a:pPr/>
              <a:t>27 اُكتبر 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FCCBE-8391-4B0D-AED5-D088B7EBE667}" type="slidenum">
              <a:rPr lang="en-US" smtClean="0"/>
              <a:pPr/>
              <a:t>‹#›</a:t>
            </a:fld>
            <a:endParaRPr lang="en-US"/>
          </a:p>
        </p:txBody>
      </p:sp>
    </p:spTree>
    <p:extLst>
      <p:ext uri="{BB962C8B-B14F-4D97-AF65-F5344CB8AC3E}">
        <p14:creationId xmlns:p14="http://schemas.microsoft.com/office/powerpoint/2010/main" val="8073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5AB893-FB4E-4529-BBBA-1A36E4AC4EAC}" type="datetime8">
              <a:rPr lang="fa-IR" smtClean="0"/>
              <a:pPr/>
              <a:t>27 اُكتبر 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5FCCBE-8391-4B0D-AED5-D088B7EBE667}" type="slidenum">
              <a:rPr lang="en-US" smtClean="0"/>
              <a:pPr/>
              <a:t>‹#›</a:t>
            </a:fld>
            <a:endParaRPr lang="en-US"/>
          </a:p>
        </p:txBody>
      </p:sp>
    </p:spTree>
    <p:extLst>
      <p:ext uri="{BB962C8B-B14F-4D97-AF65-F5344CB8AC3E}">
        <p14:creationId xmlns:p14="http://schemas.microsoft.com/office/powerpoint/2010/main" val="37918459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daneshnameh.roshd.ir/mavara/mavara-index.php?page=%D9%BE%D9%84%D8%A7%D8%B3%D8%AA%DB%8C%DA%A9" TargetMode="External"/><Relationship Id="rId3" Type="http://schemas.openxmlformats.org/officeDocument/2006/relationships/hyperlink" Target="http://daneshnameh.roshd.ir/mavara/mavara-index.php?page=%D8%A2%D8%B1%D8%B3%D9%86%DB%8C%DA%A9" TargetMode="External"/><Relationship Id="rId7" Type="http://schemas.openxmlformats.org/officeDocument/2006/relationships/hyperlink" Target="http://daneshnameh.roshd.ir/mavara/mavara-index.php?page=%D8%B4%DB%8C%D9%85%DB%8C+%DA%A9%D8%A7%D8%BA%D8%B0" TargetMode="External"/><Relationship Id="rId2" Type="http://schemas.openxmlformats.org/officeDocument/2006/relationships/hyperlink" Target="http://daneshnameh.roshd.ir/mavara/mavara-index.php?page=%D9%81%D8%A7%D8%B6%D9%84%D8%A7%D8%A8+%D8%B5%D9%86%D8%B9%D8%AA%DB%8C" TargetMode="External"/><Relationship Id="rId1" Type="http://schemas.openxmlformats.org/officeDocument/2006/relationships/slideLayout" Target="../slideLayouts/slideLayout3.xml"/><Relationship Id="rId6" Type="http://schemas.openxmlformats.org/officeDocument/2006/relationships/hyperlink" Target="http://daneshnameh.roshd.ir/mavara/mavara-index.php?page=%D8%AC%DB%8C%D9%88%D9%87" TargetMode="External"/><Relationship Id="rId5" Type="http://schemas.openxmlformats.org/officeDocument/2006/relationships/hyperlink" Target="http://daneshnameh.roshd.ir/mavara/mavara-index.php?page=%DA%A9%D8%A7%D8%AF%D9%85%DB%8C%D9%85" TargetMode="External"/><Relationship Id="rId4" Type="http://schemas.openxmlformats.org/officeDocument/2006/relationships/hyperlink" Target="http://daneshnameh.roshd.ir/mavara/mavara-index.php?page=%D8%B3%D8%B1%D8%A8" TargetMode="External"/><Relationship Id="rId9" Type="http://schemas.openxmlformats.org/officeDocument/2006/relationships/hyperlink" Target="http://daneshnameh.roshd.ir/mavara/mavara-index.php?page=%DA%A9%D8%A7%D8%AA%D8%A7%D9%84%DB%8C%D8%B2%D9%88%D8%B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aneshnameh.roshd.ir/mavara/mavara-index.php?page=%D9%85%D9%88%D8%A7%D8%AF+%D8%B4%DB%8C%D9%85%DB%8C%D8%A7%DB%8C%DB%8C" TargetMode="External"/><Relationship Id="rId7" Type="http://schemas.openxmlformats.org/officeDocument/2006/relationships/image" Target="../media/image6.gif"/><Relationship Id="rId2" Type="http://schemas.openxmlformats.org/officeDocument/2006/relationships/hyperlink" Target="http://daneshnameh.roshd.ir/mavara/mavara-index.php?page=%D9%88%DB%8C%D8%B1%D9%88%D8%B3" TargetMode="External"/><Relationship Id="rId1" Type="http://schemas.openxmlformats.org/officeDocument/2006/relationships/slideLayout" Target="../slideLayouts/slideLayout3.xml"/><Relationship Id="rId6" Type="http://schemas.openxmlformats.org/officeDocument/2006/relationships/hyperlink" Target="http://daneshnameh.roshd.ir/mavara/mavara-index.php?page=%DA%A9%D9%84%D8%B1" TargetMode="External"/><Relationship Id="rId5" Type="http://schemas.openxmlformats.org/officeDocument/2006/relationships/hyperlink" Target="http://daneshnameh.roshd.ir/mavara/mavara-index.php?page=%D8%A7%D9%88%D8%B1%D9%87" TargetMode="External"/><Relationship Id="rId4" Type="http://schemas.openxmlformats.org/officeDocument/2006/relationships/hyperlink" Target="http://daneshnameh.roshd.ir/mavara/mavara-index.php?page=%D8%A2%D9%85%D9%88%D9%86%DB%8C%D8%A7%DA%A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abnic.com/index.php?option=com_content&amp;view=article&amp;id=18:reverse-osmosis&amp;catid=29:articles&amp;Itemid=27&amp;showall=1"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tpww.co.ir(&#1588;&#1585;&#1705;&#1578;" TargetMode="External"/><Relationship Id="rId2" Type="http://schemas.openxmlformats.org/officeDocument/2006/relationships/hyperlink" Target="http://www.water-stocks.com&#1548;jan.200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676400"/>
            <a:ext cx="504016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5400" b="1" cap="all" dirty="0">
                <a:ln w="0"/>
                <a:solidFill>
                  <a:srgbClr val="6DC0FF"/>
                </a:solidFill>
                <a:effectLst>
                  <a:reflection blurRad="12700" stA="50000" endPos="50000" dist="5000" dir="5400000" sy="-100000" rotWithShape="0"/>
                </a:effectLst>
                <a:cs typeface="2  Baran" pitchFamily="2" charset="-78"/>
              </a:rPr>
              <a:t>فاضلاب ، تصفیه و کاربرد آن </a:t>
            </a:r>
            <a:endParaRPr lang="en-US" sz="5400" b="1" cap="all" dirty="0">
              <a:ln w="0"/>
              <a:solidFill>
                <a:srgbClr val="6DC0FF"/>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3600" y="6248512"/>
            <a:ext cx="6629400" cy="1066688"/>
          </a:xfrm>
        </p:spPr>
        <p:txBody>
          <a:bodyPr>
            <a:noAutofit/>
          </a:bodyPr>
          <a:lstStyle/>
          <a:p>
            <a:pPr algn="r" rtl="1"/>
            <a:r>
              <a:rPr lang="fa-IR" dirty="0" smtClean="0">
                <a:cs typeface="2  Baran" pitchFamily="2" charset="-78"/>
              </a:rPr>
              <a:t> </a:t>
            </a:r>
          </a:p>
          <a:p>
            <a:pPr algn="r"/>
            <a:endParaRPr lang="en-US"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graphicFrame>
        <p:nvGraphicFramePr>
          <p:cNvPr id="5" name="Table 4"/>
          <p:cNvGraphicFramePr>
            <a:graphicFrameLocks noGrp="1"/>
          </p:cNvGraphicFramePr>
          <p:nvPr/>
        </p:nvGraphicFramePr>
        <p:xfrm>
          <a:off x="1600200" y="0"/>
          <a:ext cx="8991600" cy="6858000"/>
        </p:xfrm>
        <a:graphic>
          <a:graphicData uri="http://schemas.openxmlformats.org/drawingml/2006/table">
            <a:tbl>
              <a:tblPr firstRow="1" bandRow="1">
                <a:tableStyleId>{5C22544A-7EE6-4342-B048-85BDC9FD1C3A}</a:tableStyleId>
              </a:tblPr>
              <a:tblGrid>
                <a:gridCol w="8991600"/>
              </a:tblGrid>
              <a:tr h="335280">
                <a:tc>
                  <a:txBody>
                    <a:bodyPr/>
                    <a:lstStyle/>
                    <a:p>
                      <a:pPr algn="ctr"/>
                      <a:r>
                        <a:rPr lang="fa-IR" sz="1800" b="1" dirty="0" smtClean="0">
                          <a:solidFill>
                            <a:srgbClr val="6DC0FF"/>
                          </a:solidFill>
                          <a:effectLst>
                            <a:outerShdw blurRad="38100" dist="38100" dir="2700000" algn="tl">
                              <a:srgbClr val="000000">
                                <a:alpha val="43137"/>
                              </a:srgbClr>
                            </a:outerShdw>
                          </a:effectLst>
                          <a:cs typeface="2  Baran" pitchFamily="2" charset="-78"/>
                        </a:rPr>
                        <a:t>ترکیبات</a:t>
                      </a:r>
                      <a:r>
                        <a:rPr lang="fa-IR" sz="1800" b="1" baseline="0" dirty="0" smtClean="0">
                          <a:solidFill>
                            <a:srgbClr val="6DC0FF"/>
                          </a:solidFill>
                          <a:effectLst>
                            <a:outerShdw blurRad="38100" dist="38100" dir="2700000" algn="tl">
                              <a:srgbClr val="000000">
                                <a:alpha val="43137"/>
                              </a:srgbClr>
                            </a:outerShdw>
                          </a:effectLst>
                          <a:cs typeface="2  Baran" pitchFamily="2" charset="-78"/>
                        </a:rPr>
                        <a:t> فاضلاب</a:t>
                      </a:r>
                      <a:endParaRPr lang="en-US" sz="1800" b="1" dirty="0">
                        <a:solidFill>
                          <a:srgbClr val="6DC0FF"/>
                        </a:solidFill>
                        <a:effectLst>
                          <a:outerShdw blurRad="38100" dist="38100" dir="2700000" algn="tl">
                            <a:srgbClr val="000000">
                              <a:alpha val="43137"/>
                            </a:srgbClr>
                          </a:outerShdw>
                        </a:effectLst>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(بیش از 90% ) آب که اغلب هنگام کشیدن سیفون توالت یا وارد کردن آب با فشار اضافه می شود.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ترکیبات بیماریزا (پاتوژن ها) همچون باکتریها، ویروسها، موجودات آلوده کننده همچون کرمهای انگل و پریون ها.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باکتریهای غیربیماریزا (به تعداد موجود بیش از 100000 در هر میلی لیتر فاضلاب)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اجزاء ارگانیک همچون مو، غذا، مدفوعات انسانی و حیوانی، فیبرهای کاغذی، مواد گیاهی، هوموها و غیره.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مواد ارگانیک محلول همچون اوره، قندهای میوه، پروتئین های محلول، مواد دارویی، مخدر و غیره.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مواد غیرارگانیک همچون شن و ماسه، گل و لای، اجزای فلزی، سرامیک و غیره. </a:t>
                      </a:r>
                    </a:p>
                    <a:p>
                      <a:pPr algn="r"/>
                      <a:endParaRPr lang="en-US" sz="1800" dirty="0">
                        <a:cs typeface="2  Baran" pitchFamily="2" charset="-78"/>
                      </a:endParaRPr>
                    </a:p>
                  </a:txBody>
                  <a:tcPr>
                    <a:cell3D prstMaterial="dkEdge">
                      <a:bevel prst="cross"/>
                      <a:lightRig rig="flood" dir="t"/>
                    </a:cell3D>
                  </a:tcPr>
                </a:tc>
              </a:tr>
              <a:tr h="3641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مواد غیرارگانیک محلول همچون آمونیاک، نمک دریا، نمک جاده، سموم مهلک، سولفات هیدروژن،  نمک (استر) اسید تیوسیانیک </a:t>
                      </a:r>
                      <a:r>
                        <a:rPr lang="en-US" sz="1800" baseline="0" smtClean="0">
                          <a:cs typeface="2  Baran" pitchFamily="2" charset="-78"/>
                        </a:rPr>
                        <a:t> </a:t>
                      </a:r>
                      <a:endParaRPr lang="en-US" sz="1800" dirty="0">
                        <a:cs typeface="2  Baran" pitchFamily="2" charset="-78"/>
                      </a:endParaRPr>
                    </a:p>
                  </a:txBody>
                  <a:tcPr>
                    <a:cell3D prstMaterial="dkEdge">
                      <a:bevel prst="cross"/>
                      <a:lightRig rig="flood" dir="t"/>
                    </a:cell3D>
                  </a:tcPr>
                </a:tc>
              </a:tr>
              <a:tr h="364142">
                <a:tc>
                  <a:txBody>
                    <a:bodyPr/>
                    <a:lstStyle/>
                    <a:p>
                      <a:pPr algn="r"/>
                      <a:r>
                        <a:rPr lang="fa-IR" sz="1800" dirty="0" smtClean="0">
                          <a:cs typeface="2  Baran" pitchFamily="2" charset="-78"/>
                        </a:rPr>
                        <a:t>حیواناتی همچون پروتوزوآ، حشرات، جانوران مفصل دار خانواده آرتروپادها، ماهیهای کوچک و غیره</a:t>
                      </a: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مواد جامد درشت همچون دستمال های بهداشتی، سوزن ها، اسباب بازیهای کودکان، حیوانات خانگی مرده، و غیره. </a:t>
                      </a:r>
                    </a:p>
                    <a:p>
                      <a:pPr algn="r"/>
                      <a:endParaRPr lang="en-US" sz="1800" dirty="0">
                        <a:cs typeface="2  Baran" pitchFamily="2" charset="-78"/>
                      </a:endParaRPr>
                    </a:p>
                  </a:txBody>
                  <a:tcPr>
                    <a:cell3D prstMaterial="dkEdge">
                      <a:bevel prst="cross"/>
                      <a:lightRig rig="flood" dir="t"/>
                    </a:cell3D>
                  </a:tcPr>
                </a:tc>
              </a:tr>
              <a:tr h="6372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2  Baran" pitchFamily="2" charset="-78"/>
                        </a:rPr>
                        <a:t>گازهایی همچون سولفات هیدروژن، کربن دی اکسید، متان وغیره. </a:t>
                      </a:r>
                    </a:p>
                    <a:p>
                      <a:pPr algn="r"/>
                      <a:endParaRPr lang="en-US" sz="1800" dirty="0">
                        <a:cs typeface="2  Baran" pitchFamily="2" charset="-78"/>
                      </a:endParaRPr>
                    </a:p>
                  </a:txBody>
                  <a:tcPr>
                    <a:cell3D prstMaterial="dkEdge">
                      <a:bevel prst="cross"/>
                      <a:lightRig rig="flood" dir="t"/>
                    </a:cell3D>
                  </a:tcPr>
                </a:tc>
              </a:tr>
              <a:tr h="563880">
                <a:tc>
                  <a:txBody>
                    <a:bodyPr/>
                    <a:lstStyle/>
                    <a:p>
                      <a:pPr algn="r" rtl="1"/>
                      <a:r>
                        <a:rPr lang="fa-IR" sz="1800" dirty="0" smtClean="0">
                          <a:cs typeface="2  Baran" pitchFamily="2" charset="-78"/>
                        </a:rPr>
                        <a:t>داروهای سمی همچون آفت کش ها، سموم، علف کش ها و غیره.</a:t>
                      </a:r>
                    </a:p>
                    <a:p>
                      <a:pPr algn="r"/>
                      <a:endParaRPr lang="en-US" sz="1800" dirty="0">
                        <a:cs typeface="2  Baran" pitchFamily="2" charset="-78"/>
                      </a:endParaRPr>
                    </a:p>
                  </a:txBody>
                  <a:tcPr>
                    <a:cell3D prstMaterial="dkEdge">
                      <a:bevel prst="cross"/>
                      <a:lightRig rig="flood" dir="t"/>
                    </a:cell3D>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381112"/>
            <a:ext cx="10134600" cy="1447688"/>
          </a:xfrm>
        </p:spPr>
        <p:txBody>
          <a:bodyPr>
            <a:noAutofit/>
          </a:bodyPr>
          <a:lstStyle/>
          <a:p>
            <a:pPr algn="r" rtl="1"/>
            <a:endParaRPr lang="fa-IR" sz="2400" b="1" dirty="0" smtClean="0">
              <a:solidFill>
                <a:srgbClr val="6DC0FF"/>
              </a:solidFill>
              <a:cs typeface="2  Baran" pitchFamily="2" charset="-78"/>
            </a:endParaRPr>
          </a:p>
          <a:p>
            <a:pPr algn="r" rtl="1"/>
            <a:r>
              <a:rPr lang="fa-IR" sz="2800" b="1" dirty="0">
                <a:solidFill>
                  <a:srgbClr val="6DC0FF"/>
                </a:solidFill>
                <a:cs typeface="2  Baran" pitchFamily="2" charset="-78"/>
              </a:rPr>
              <a:t>انواع فاضلاب حاصل شده از منابع گوناگون :</a:t>
            </a:r>
          </a:p>
          <a:p>
            <a:pPr algn="r" rtl="1"/>
            <a:r>
              <a:rPr lang="fa-IR" sz="2400" dirty="0" smtClean="0">
                <a:cs typeface="2  Baran" pitchFamily="2" charset="-78"/>
                <a:hlinkClick r:id="rId2" tooltip="فاضلاب صنعتی"/>
              </a:rPr>
              <a:t>فاضلابهای صنعتی</a:t>
            </a:r>
            <a:r>
              <a:rPr lang="fa-IR" sz="2400" dirty="0" smtClean="0">
                <a:cs typeface="2  Baran" pitchFamily="2" charset="-78"/>
              </a:rPr>
              <a:t> ، فاضلابهایی هستند که از صنایع مختلف حاصل می‌شوند و نسبت به نوع صنایع ، ترکیبات شیمیایی مختلفی دارند و وقتی وارد دریاها می‌شوند، باعث آلودگی آب و مرگ آبزیان می‌گردتد. </a:t>
            </a:r>
            <a:br>
              <a:rPr lang="fa-IR" sz="2400" dirty="0" smtClean="0">
                <a:cs typeface="2  Baran" pitchFamily="2" charset="-78"/>
              </a:rPr>
            </a:br>
            <a:r>
              <a:rPr lang="fa-IR" sz="2400" dirty="0" smtClean="0">
                <a:cs typeface="2  Baran" pitchFamily="2" charset="-78"/>
              </a:rPr>
              <a:t>مواد شیمیایی موجود در فاضلابهای صنعتی بسته به نوع کارخانه‌ها و محصول تولیدی آنها ، ترکیبات شیمیایی و درصد آنها در پسابهای صنعتی متفاوت است. اما از مهمترین این ترکیبات می‌توان به </a:t>
            </a:r>
            <a:r>
              <a:rPr lang="fa-IR" sz="2400" dirty="0" smtClean="0">
                <a:cs typeface="2  Baran" pitchFamily="2" charset="-78"/>
                <a:hlinkClick r:id="rId3" tooltip="آرسنیک"/>
              </a:rPr>
              <a:t>آرسنیک</a:t>
            </a:r>
            <a:r>
              <a:rPr lang="fa-IR" sz="2400" dirty="0" smtClean="0">
                <a:cs typeface="2  Baran" pitchFamily="2" charset="-78"/>
              </a:rPr>
              <a:t> ، </a:t>
            </a:r>
            <a:r>
              <a:rPr lang="fa-IR" sz="2400" dirty="0" smtClean="0">
                <a:cs typeface="2  Baran" pitchFamily="2" charset="-78"/>
                <a:hlinkClick r:id="rId4" tooltip="سرب"/>
              </a:rPr>
              <a:t>سرب</a:t>
            </a:r>
            <a:r>
              <a:rPr lang="fa-IR" sz="2400" dirty="0" smtClean="0">
                <a:cs typeface="2  Baran" pitchFamily="2" charset="-78"/>
              </a:rPr>
              <a:t> ، </a:t>
            </a:r>
            <a:r>
              <a:rPr lang="fa-IR" sz="2400" dirty="0" smtClean="0">
                <a:cs typeface="2  Baran" pitchFamily="2" charset="-78"/>
                <a:hlinkClick r:id="rId5" tooltip="کادمیم"/>
              </a:rPr>
              <a:t>کادمیم</a:t>
            </a:r>
            <a:r>
              <a:rPr lang="fa-IR" sz="2400" dirty="0" smtClean="0">
                <a:cs typeface="2  Baran" pitchFamily="2" charset="-78"/>
              </a:rPr>
              <a:t> و </a:t>
            </a:r>
            <a:r>
              <a:rPr lang="fa-IR" sz="2400" dirty="0" smtClean="0">
                <a:cs typeface="2  Baran" pitchFamily="2" charset="-78"/>
                <a:hlinkClick r:id="rId6" tooltip="جیوه"/>
              </a:rPr>
              <a:t>جیوه</a:t>
            </a:r>
            <a:r>
              <a:rPr lang="fa-IR" sz="2400" dirty="0" smtClean="0">
                <a:cs typeface="2  Baran" pitchFamily="2" charset="-78"/>
              </a:rPr>
              <a:t> اشاره کرد. این مواد از طریق پساب کارخانجات تهیه </a:t>
            </a:r>
            <a:r>
              <a:rPr lang="fa-IR" sz="2400" dirty="0" smtClean="0">
                <a:cs typeface="2  Baran" pitchFamily="2" charset="-78"/>
                <a:hlinkClick r:id="rId7" tooltip="شیمی کاغذ"/>
              </a:rPr>
              <a:t>کاغذ</a:t>
            </a:r>
            <a:r>
              <a:rPr lang="fa-IR" sz="2400" dirty="0" smtClean="0">
                <a:cs typeface="2  Baran" pitchFamily="2" charset="-78"/>
              </a:rPr>
              <a:t> ، </a:t>
            </a:r>
            <a:r>
              <a:rPr lang="fa-IR" sz="2400" dirty="0" smtClean="0">
                <a:cs typeface="2  Baran" pitchFamily="2" charset="-78"/>
                <a:hlinkClick r:id="rId8" tooltip="پلاستیک"/>
              </a:rPr>
              <a:t>پلاستیک</a:t>
            </a:r>
            <a:r>
              <a:rPr lang="fa-IR" sz="2400" dirty="0" smtClean="0">
                <a:cs typeface="2  Baran" pitchFamily="2" charset="-78"/>
              </a:rPr>
              <a:t> ، مواد دفع آفات نباتی ، استخراج معادن وارد آبهای جاری و محیط زیست می‌شود.</a:t>
            </a:r>
            <a:br>
              <a:rPr lang="fa-IR" sz="2400" dirty="0" smtClean="0">
                <a:cs typeface="2  Baran" pitchFamily="2" charset="-78"/>
              </a:rPr>
            </a:br>
            <a:endParaRPr lang="fa-IR" sz="2400" dirty="0" smtClean="0">
              <a:cs typeface="2  Baran" pitchFamily="2" charset="-78"/>
            </a:endParaRPr>
          </a:p>
          <a:p>
            <a:pPr algn="r" rtl="1">
              <a:buClr>
                <a:srgbClr val="FFC000"/>
              </a:buClr>
              <a:buSzPct val="120000"/>
              <a:buFont typeface="Wingdings" pitchFamily="2" charset="2"/>
              <a:buChar char="v"/>
            </a:pPr>
            <a:r>
              <a:rPr lang="fa-IR" sz="2400" dirty="0" smtClean="0">
                <a:cs typeface="2  Baran" pitchFamily="2" charset="-78"/>
              </a:rPr>
              <a:t>از مهمترین فجایع آلودگی با </a:t>
            </a:r>
            <a:r>
              <a:rPr lang="fa-IR" sz="2400" dirty="0" smtClean="0">
                <a:cs typeface="2  Baran" pitchFamily="2" charset="-78"/>
                <a:hlinkClick r:id="rId6" tooltip="جیوه"/>
              </a:rPr>
              <a:t>جیوه</a:t>
            </a:r>
            <a:r>
              <a:rPr lang="fa-IR" sz="2400" dirty="0" smtClean="0">
                <a:cs typeface="2  Baran" pitchFamily="2" charset="-78"/>
              </a:rPr>
              <a:t> به فاجعه آلودگی آب رودخانه</a:t>
            </a:r>
            <a:r>
              <a:rPr lang="fa-IR" sz="2400" dirty="0" smtClean="0">
                <a:solidFill>
                  <a:srgbClr val="6DC0FF"/>
                </a:solidFill>
                <a:cs typeface="2  Baran" pitchFamily="2" charset="-78"/>
              </a:rPr>
              <a:t> </a:t>
            </a:r>
            <a:r>
              <a:rPr lang="fa-IR" sz="2400" b="1" dirty="0" smtClean="0">
                <a:solidFill>
                  <a:srgbClr val="6DC0FF"/>
                </a:solidFill>
                <a:cs typeface="2  Baran" pitchFamily="2" charset="-78"/>
              </a:rPr>
              <a:t>میناماتا</a:t>
            </a:r>
            <a:r>
              <a:rPr lang="fa-IR" sz="2400" dirty="0" smtClean="0">
                <a:solidFill>
                  <a:srgbClr val="6DC0FF"/>
                </a:solidFill>
                <a:cs typeface="2  Baran" pitchFamily="2" charset="-78"/>
              </a:rPr>
              <a:t> </a:t>
            </a:r>
            <a:r>
              <a:rPr lang="fa-IR" sz="2400" dirty="0" smtClean="0">
                <a:cs typeface="2  Baran" pitchFamily="2" charset="-78"/>
              </a:rPr>
              <a:t>در </a:t>
            </a:r>
            <a:r>
              <a:rPr lang="fa-IR" sz="2400" b="1" dirty="0" smtClean="0">
                <a:cs typeface="2  Baran" pitchFamily="2" charset="-78"/>
              </a:rPr>
              <a:t>ژاپن</a:t>
            </a:r>
            <a:r>
              <a:rPr lang="fa-IR" sz="2400" dirty="0" smtClean="0">
                <a:cs typeface="2  Baran" pitchFamily="2" charset="-78"/>
              </a:rPr>
              <a:t> با ترکیبات ارگانومرکوریک که به‌عنوان </a:t>
            </a:r>
            <a:r>
              <a:rPr lang="fa-IR" sz="2400" dirty="0" smtClean="0">
                <a:cs typeface="2  Baran" pitchFamily="2" charset="-78"/>
                <a:hlinkClick r:id="rId9" tooltip="کاتالیزور"/>
              </a:rPr>
              <a:t>کاتالیزور</a:t>
            </a:r>
            <a:r>
              <a:rPr lang="fa-IR" sz="2400" dirty="0" smtClean="0">
                <a:cs typeface="2  Baran" pitchFamily="2" charset="-78"/>
              </a:rPr>
              <a:t> در کارخانه پلاستیک‌سازی استفاده می‌شود، می‌توان اشاره کرد که طی آن مردم اطراف رودخانه به مرض اسرار آمیزی مبتلا شدند که ناشی از وجود جیوه فراوان در بدن آنها بود و هزاران نوزاد ناقص‌الخلقه و فوت تعدادی از مردم ، نتیجه آلودگی آب با پساب این کارخانه بود.</a:t>
            </a: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533400"/>
            <a:ext cx="9906000" cy="1066688"/>
          </a:xfrm>
        </p:spPr>
        <p:txBody>
          <a:bodyPr>
            <a:noAutofit/>
          </a:bodyPr>
          <a:lstStyle/>
          <a:p>
            <a:pPr algn="r" rtl="1">
              <a:lnSpc>
                <a:spcPct val="150000"/>
              </a:lnSpc>
            </a:pPr>
            <a:r>
              <a:rPr lang="fa-IR" sz="2400" b="1" dirty="0" smtClean="0">
                <a:solidFill>
                  <a:srgbClr val="6DC0FF"/>
                </a:solidFill>
                <a:cs typeface="2  Baran" pitchFamily="2" charset="-78"/>
              </a:rPr>
              <a:t>فاضلابهای کشاورزی </a:t>
            </a:r>
          </a:p>
          <a:p>
            <a:pPr algn="r" rtl="1">
              <a:lnSpc>
                <a:spcPct val="150000"/>
              </a:lnSpc>
            </a:pPr>
            <a:r>
              <a:rPr lang="fa-IR" sz="2400" dirty="0" smtClean="0">
                <a:cs typeface="2  Baran" pitchFamily="2" charset="-78"/>
              </a:rPr>
              <a:t>در این فاضلابها ، سموم کشاورزی مانند هیدروکربنهای هالوژنه ، </a:t>
            </a:r>
            <a:r>
              <a:rPr lang="en-US" sz="2400" dirty="0" smtClean="0">
                <a:cs typeface="2  Baran" pitchFamily="2" charset="-78"/>
              </a:rPr>
              <a:t>DDT ، </a:t>
            </a:r>
            <a:r>
              <a:rPr lang="fa-IR" sz="2400" dirty="0" smtClean="0">
                <a:cs typeface="2  Baran" pitchFamily="2" charset="-78"/>
              </a:rPr>
              <a:t>آلودین ، ترکیبات فسفردار نظیر </a:t>
            </a:r>
            <a:r>
              <a:rPr lang="fa-IR" sz="2400" b="1" dirty="0" smtClean="0">
                <a:cs typeface="2  Baran" pitchFamily="2" charset="-78"/>
              </a:rPr>
              <a:t>پاراتیون</a:t>
            </a:r>
            <a:r>
              <a:rPr lang="fa-IR" sz="2400" dirty="0" smtClean="0">
                <a:cs typeface="2  Baran" pitchFamily="2" charset="-78"/>
              </a:rPr>
              <a:t> وجود دارد. مخصوصا ترکیبات هالوژنه بسیار خطرناک هستند و هنگامی که توام با آب کشاورزی در لایه‌های زمین نفوذ نمایند یا به بیرون از محیط کشاورزی هدایت شوند، باعث ایجاد فاضلابهای کشاورزی فوق‌العاده خطرناک می‌شوند.</a:t>
            </a:r>
          </a:p>
          <a:p>
            <a:pPr algn="r" rtl="1">
              <a:lnSpc>
                <a:spcPct val="150000"/>
              </a:lnSpc>
            </a:pPr>
            <a:endParaRPr lang="fa-IR" sz="2400" dirty="0" smtClean="0">
              <a:cs typeface="2  Baran" pitchFamily="2" charset="-78"/>
            </a:endParaRPr>
          </a:p>
          <a:p>
            <a:pPr algn="r" rtl="1">
              <a:lnSpc>
                <a:spcPct val="150000"/>
              </a:lnSpc>
            </a:pPr>
            <a:r>
              <a:rPr lang="fa-IR" sz="2400" dirty="0" smtClean="0">
                <a:cs typeface="2  Baran" pitchFamily="2" charset="-78"/>
              </a:rPr>
              <a:t> </a:t>
            </a:r>
            <a:br>
              <a:rPr lang="fa-IR" sz="2400" dirty="0" smtClean="0">
                <a:cs typeface="2  Baran" pitchFamily="2" charset="-78"/>
              </a:rPr>
            </a:br>
            <a:r>
              <a:rPr lang="fa-IR" sz="2400" b="1" dirty="0" smtClean="0">
                <a:solidFill>
                  <a:srgbClr val="6DC0FF"/>
                </a:solidFill>
                <a:cs typeface="2  Baran" pitchFamily="2" charset="-78"/>
              </a:rPr>
              <a:t>فاضلابهای شهری </a:t>
            </a:r>
          </a:p>
          <a:p>
            <a:pPr algn="r">
              <a:lnSpc>
                <a:spcPct val="150000"/>
              </a:lnSpc>
            </a:pPr>
            <a:r>
              <a:rPr lang="fa-IR" sz="2400" dirty="0" smtClean="0">
                <a:cs typeface="2  Baran" pitchFamily="2" charset="-78"/>
              </a:rPr>
              <a:t>این فاضلابها از مصرف خانگی آب حاصل می‌شود. در این پسابها انواع موجودات ریز ، میکروبها و </a:t>
            </a:r>
            <a:r>
              <a:rPr lang="fa-IR" sz="2400" dirty="0" smtClean="0">
                <a:cs typeface="2  Baran" pitchFamily="2" charset="-78"/>
                <a:hlinkClick r:id="rId2" tooltip="ویروس"/>
              </a:rPr>
              <a:t>ویروس‌ها</a:t>
            </a:r>
            <a:r>
              <a:rPr lang="fa-IR" sz="2400" dirty="0" smtClean="0">
                <a:cs typeface="2  Baran" pitchFamily="2" charset="-78"/>
              </a:rPr>
              <a:t> و چند نوع </a:t>
            </a:r>
            <a:r>
              <a:rPr lang="fa-IR" sz="2400" dirty="0" smtClean="0">
                <a:cs typeface="2  Baran" pitchFamily="2" charset="-78"/>
                <a:hlinkClick r:id="rId3" tooltip="مواد شیمیایی"/>
              </a:rPr>
              <a:t>مواد شیمیایی</a:t>
            </a:r>
            <a:r>
              <a:rPr lang="fa-IR" sz="2400" dirty="0" smtClean="0">
                <a:cs typeface="2  Baran" pitchFamily="2" charset="-78"/>
              </a:rPr>
              <a:t> معین وجود دارد که عمده‌ترین آن </a:t>
            </a:r>
            <a:r>
              <a:rPr lang="fa-IR" sz="2400" dirty="0" smtClean="0">
                <a:cs typeface="2  Baran" pitchFamily="2" charset="-78"/>
                <a:hlinkClick r:id="rId4" tooltip="آمونیاک"/>
              </a:rPr>
              <a:t>آمونیاک</a:t>
            </a:r>
            <a:r>
              <a:rPr lang="fa-IR" sz="2400" dirty="0" smtClean="0">
                <a:cs typeface="2  Baran" pitchFamily="2" charset="-78"/>
              </a:rPr>
              <a:t> و نیز مقداری </a:t>
            </a:r>
            <a:r>
              <a:rPr lang="fa-IR" sz="2400" dirty="0" smtClean="0">
                <a:cs typeface="2  Baran" pitchFamily="2" charset="-78"/>
                <a:hlinkClick r:id="rId5" tooltip="اوره"/>
              </a:rPr>
              <a:t>اوره</a:t>
            </a:r>
            <a:r>
              <a:rPr lang="fa-IR" sz="2400" dirty="0" smtClean="0">
                <a:cs typeface="2  Baran" pitchFamily="2" charset="-78"/>
              </a:rPr>
              <a:t> می‌باشد. این فاضلابها باید از مسیرهای سر بسته به محل تصفیه هدایت گردند. جهت خنثی سازی محیط قلیایی این فاضلابها که محیط مناسب برای رشد و نمو میکروبهاست، از </a:t>
            </a:r>
            <a:r>
              <a:rPr lang="fa-IR" sz="2400" dirty="0" smtClean="0">
                <a:cs typeface="2  Baran" pitchFamily="2" charset="-78"/>
                <a:hlinkClick r:id="rId6" tooltip="کلر"/>
              </a:rPr>
              <a:t>کلر</a:t>
            </a:r>
            <a:r>
              <a:rPr lang="fa-IR" sz="2400" dirty="0" smtClean="0">
                <a:cs typeface="2  Baran" pitchFamily="2" charset="-78"/>
              </a:rPr>
              <a:t> استفاده می‌شود.</a:t>
            </a:r>
            <a:endParaRPr lang="en-US" sz="2400" dirty="0">
              <a:cs typeface="2  Baran" pitchFamily="2" charset="-78"/>
            </a:endParaRPr>
          </a:p>
        </p:txBody>
      </p:sp>
      <p:sp>
        <p:nvSpPr>
          <p:cNvPr id="5" name="Footer Placeholder 4"/>
          <p:cNvSpPr>
            <a:spLocks noGrp="1"/>
          </p:cNvSpPr>
          <p:nvPr>
            <p:ph type="ftr" sz="quarter" idx="11"/>
          </p:nvPr>
        </p:nvSpPr>
        <p:spPr/>
        <p:txBody>
          <a:bodyPr/>
          <a:lstStyle/>
          <a:p>
            <a:endParaRPr lang="en-US"/>
          </a:p>
        </p:txBody>
      </p:sp>
      <p:pic>
        <p:nvPicPr>
          <p:cNvPr id="4" name="Picture 3" descr="fazelab.gif"/>
          <p:cNvPicPr>
            <a:picLocks noChangeAspect="1"/>
          </p:cNvPicPr>
          <p:nvPr/>
        </p:nvPicPr>
        <p:blipFill>
          <a:blip r:embed="rId7"/>
          <a:stretch>
            <a:fillRect/>
          </a:stretch>
        </p:blipFill>
        <p:spPr>
          <a:xfrm>
            <a:off x="762000" y="2514600"/>
            <a:ext cx="2723238"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685800"/>
            <a:ext cx="9982200" cy="4953000"/>
          </a:xfrm>
        </p:spPr>
        <p:txBody>
          <a:bodyPr>
            <a:noAutofit/>
          </a:bodyPr>
          <a:lstStyle/>
          <a:p>
            <a:pPr algn="r" rtl="1">
              <a:lnSpc>
                <a:spcPct val="170000"/>
              </a:lnSpc>
            </a:pPr>
            <a:r>
              <a:rPr lang="fa-IR" sz="2800" b="1" dirty="0">
                <a:solidFill>
                  <a:srgbClr val="6DC0FF"/>
                </a:solidFill>
                <a:cs typeface="2  Baran" pitchFamily="2" charset="-78"/>
              </a:rPr>
              <a:t>تصفیه فاضلاب و دلایل آن :</a:t>
            </a:r>
          </a:p>
          <a:p>
            <a:pPr algn="r" rtl="1">
              <a:lnSpc>
                <a:spcPct val="170000"/>
              </a:lnSpc>
            </a:pPr>
            <a:r>
              <a:rPr lang="fa-IR" sz="2400" dirty="0" smtClean="0">
                <a:cs typeface="2  Baran" pitchFamily="2" charset="-78"/>
              </a:rPr>
              <a:t>تأثیرات نامطلوب زیست محیطی ناشی از دفع نادرست فاضلاب شهری و صنعتی در حدی است که امروزه اجرای طرح های فاضلاب در مناطق شهری و روستایی کشور امری ضروری و بنیادی تلقی می گردد . </a:t>
            </a:r>
          </a:p>
          <a:p>
            <a:pPr algn="r" rtl="1">
              <a:lnSpc>
                <a:spcPct val="170000"/>
              </a:lnSpc>
            </a:pPr>
            <a:r>
              <a:rPr lang="fa-IR" sz="2400" dirty="0" smtClean="0">
                <a:cs typeface="2  Baran" pitchFamily="2" charset="-78"/>
              </a:rPr>
              <a:t>مهمترین اهداف از احداث سامانه های تصفیه ی فاضلاب شامل:</a:t>
            </a:r>
          </a:p>
          <a:p>
            <a:pPr algn="r" rtl="1">
              <a:lnSpc>
                <a:spcPct val="170000"/>
              </a:lnSpc>
              <a:buSzPct val="120000"/>
              <a:buFont typeface="Arial" pitchFamily="34" charset="0"/>
              <a:buChar char="•"/>
            </a:pPr>
            <a:r>
              <a:rPr lang="fa-IR" sz="2400" dirty="0" smtClean="0">
                <a:cs typeface="2  Baran" pitchFamily="2" charset="-78"/>
              </a:rPr>
              <a:t> حفظ بهداشت همگانی ، </a:t>
            </a:r>
          </a:p>
          <a:p>
            <a:pPr algn="r" rtl="1">
              <a:lnSpc>
                <a:spcPct val="170000"/>
              </a:lnSpc>
              <a:buSzPct val="120000"/>
              <a:buFont typeface="Arial" pitchFamily="34" charset="0"/>
              <a:buChar char="•"/>
            </a:pPr>
            <a:r>
              <a:rPr lang="fa-IR" sz="2400" dirty="0" smtClean="0">
                <a:cs typeface="2  Baran" pitchFamily="2" charset="-78"/>
              </a:rPr>
              <a:t>حفاظت محیط زیست ،</a:t>
            </a:r>
          </a:p>
          <a:p>
            <a:pPr algn="r" rtl="1">
              <a:lnSpc>
                <a:spcPct val="170000"/>
              </a:lnSpc>
              <a:buSzPct val="120000"/>
              <a:buFont typeface="Arial" pitchFamily="34" charset="0"/>
              <a:buChar char="•"/>
            </a:pPr>
            <a:r>
              <a:rPr lang="fa-IR" sz="2400" dirty="0" smtClean="0">
                <a:cs typeface="2  Baran" pitchFamily="2" charset="-78"/>
              </a:rPr>
              <a:t>جلوگیری از آلودگی منابع آب </a:t>
            </a:r>
          </a:p>
          <a:p>
            <a:pPr algn="r" rtl="1">
              <a:lnSpc>
                <a:spcPct val="170000"/>
              </a:lnSpc>
              <a:buSzPct val="120000"/>
              <a:buFont typeface="Arial" pitchFamily="34" charset="0"/>
              <a:buChar char="•"/>
            </a:pPr>
            <a:r>
              <a:rPr lang="fa-IR" sz="2400" dirty="0" smtClean="0">
                <a:cs typeface="2  Baran" pitchFamily="2" charset="-78"/>
              </a:rPr>
              <a:t>استفاده مجدد از فاضلاب تصفیه شده در کشاورزی و صنعت می باشد .</a:t>
            </a:r>
            <a:br>
              <a:rPr lang="fa-IR" sz="2400" dirty="0" smtClean="0">
                <a:cs typeface="2  Baran" pitchFamily="2" charset="-78"/>
              </a:rPr>
            </a:b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9906000" cy="1066688"/>
          </a:xfrm>
        </p:spPr>
        <p:txBody>
          <a:bodyPr>
            <a:noAutofit/>
          </a:bodyPr>
          <a:lstStyle/>
          <a:p>
            <a:pPr algn="r">
              <a:lnSpc>
                <a:spcPct val="150000"/>
              </a:lnSpc>
            </a:pPr>
            <a:endParaRPr lang="fa-IR" sz="2400" dirty="0" smtClean="0">
              <a:cs typeface="2  Baran" pitchFamily="2" charset="-78"/>
            </a:endParaRPr>
          </a:p>
          <a:p>
            <a:pPr algn="r">
              <a:lnSpc>
                <a:spcPct val="150000"/>
              </a:lnSpc>
            </a:pPr>
            <a:endParaRPr lang="fa-IR" sz="2400" dirty="0" smtClean="0">
              <a:solidFill>
                <a:srgbClr val="6DC0FF"/>
              </a:solidFill>
              <a:cs typeface="2  Baran" pitchFamily="2" charset="-78"/>
            </a:endParaRPr>
          </a:p>
          <a:p>
            <a:pPr algn="r">
              <a:lnSpc>
                <a:spcPct val="150000"/>
              </a:lnSpc>
            </a:pPr>
            <a:r>
              <a:rPr lang="fa-IR" sz="2800" b="1" dirty="0">
                <a:solidFill>
                  <a:srgbClr val="6DC0FF"/>
                </a:solidFill>
                <a:cs typeface="2  Baran" pitchFamily="2" charset="-78"/>
              </a:rPr>
              <a:t>تاریخچه تصفیه خانه های فاضلاب  در ایران :</a:t>
            </a:r>
          </a:p>
          <a:p>
            <a:pPr algn="r">
              <a:lnSpc>
                <a:spcPct val="150000"/>
              </a:lnSpc>
            </a:pPr>
            <a:r>
              <a:rPr lang="fa-IR" sz="2400" dirty="0" smtClean="0">
                <a:solidFill>
                  <a:srgbClr val="FFC000"/>
                </a:solidFill>
                <a:cs typeface="2  Baran" pitchFamily="2" charset="-78"/>
              </a:rPr>
              <a:t>اولین تصفیه خانه ی فاضلاب شهری ایران در سال 1340 با ظرفیت 350 متر مکعب در روز در منطقه ی صاحبقرانیه تهران به بهره برداری رسید . </a:t>
            </a:r>
          </a:p>
          <a:p>
            <a:pPr algn="r">
              <a:lnSpc>
                <a:spcPct val="150000"/>
              </a:lnSpc>
            </a:pPr>
            <a:r>
              <a:rPr lang="fa-IR" sz="2400" dirty="0" smtClean="0">
                <a:cs typeface="2  Baran" pitchFamily="2" charset="-78"/>
              </a:rPr>
              <a:t>قبل از انقلاب تنها 4 تصفیه خانه عمده فاضلاب در کل کشور در مدار بهره برداری بود . این تصفیه خانه ها در شهرهای تهران (صاحبقرانیه و شوش با فرآیند لجن فعال) و اصفهان (فاز یک جنوب با فرآیند صافی چکنده و فولاد شهر با فرآیند برکه تثبیت) و عمدتا در مناطق سنگی و یا مناطقی که روش های سنتی دفع فاضلاب کارایی نداشتند اجرا شده بود . </a:t>
            </a:r>
            <a:br>
              <a:rPr lang="fa-IR" sz="2400" dirty="0" smtClean="0">
                <a:cs typeface="2  Baran" pitchFamily="2" charset="-78"/>
              </a:rPr>
            </a:br>
            <a:r>
              <a:rPr lang="fa-IR" sz="2400" dirty="0" smtClean="0">
                <a:cs typeface="2  Baran" pitchFamily="2" charset="-78"/>
              </a:rPr>
              <a:t>پس از تصویب قانون تشکیل شرکت های آب و فاضلاب در دی ماه سال 1369 ، در کنار توسعه ، تجهیز و بازسازی تأسیسات آبرسانی شهری ، اجرای تصفیه خانه های فاضلاب شهری نیز در سرلوحه ی برنامه ی کاری معاونت آب و فاضلاب شهری وزارت نیرو قرار گرفت . به طوری که پس از قریب به 14 سال از آغاز به کار این شرکت ها تعداد تصفیه خانه های فاضلاب به </a:t>
            </a:r>
            <a:r>
              <a:rPr lang="fa-IR" sz="2400" dirty="0" smtClean="0">
                <a:solidFill>
                  <a:srgbClr val="6DC0FF"/>
                </a:solidFill>
                <a:cs typeface="2  Baran" pitchFamily="2" charset="-78"/>
              </a:rPr>
              <a:t>73</a:t>
            </a:r>
            <a:r>
              <a:rPr lang="fa-IR" sz="2400" dirty="0" smtClean="0">
                <a:cs typeface="2  Baran" pitchFamily="2" charset="-78"/>
              </a:rPr>
              <a:t> واحد در پایان سال 83 رسیده است .</a:t>
            </a:r>
            <a:br>
              <a:rPr lang="fa-IR" sz="2400" dirty="0" smtClean="0">
                <a:cs typeface="2  Baran" pitchFamily="2" charset="-78"/>
              </a:rPr>
            </a:br>
            <a:endParaRPr lang="en-US" sz="2400" dirty="0" smtClean="0"/>
          </a:p>
          <a:p>
            <a:pPr algn="r">
              <a:lnSpc>
                <a:spcPct val="150000"/>
              </a:lnSpc>
            </a:pPr>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349736"/>
            <a:ext cx="9220200" cy="1066688"/>
          </a:xfrm>
        </p:spPr>
        <p:txBody>
          <a:bodyPr>
            <a:noAutofit/>
          </a:bodyPr>
          <a:lstStyle/>
          <a:p>
            <a:pPr algn="r" rtl="1">
              <a:lnSpc>
                <a:spcPct val="150000"/>
              </a:lnSpc>
            </a:pPr>
            <a:r>
              <a:rPr lang="fa-IR" sz="2800" b="1" dirty="0">
                <a:solidFill>
                  <a:srgbClr val="6DC0FF"/>
                </a:solidFill>
                <a:cs typeface="2  Baran" pitchFamily="2" charset="-78"/>
              </a:rPr>
              <a:t>مراحل تصفیه فاضلاب:</a:t>
            </a:r>
          </a:p>
          <a:p>
            <a:pPr algn="r" rtl="1">
              <a:lnSpc>
                <a:spcPct val="150000"/>
              </a:lnSpc>
            </a:pPr>
            <a:r>
              <a:rPr lang="fa-IR" sz="2400" b="1" dirty="0" smtClean="0">
                <a:solidFill>
                  <a:srgbClr val="FFC000"/>
                </a:solidFill>
                <a:cs typeface="2  Baran" pitchFamily="2" charset="-78"/>
              </a:rPr>
              <a:t>تصفیه اولیه:</a:t>
            </a:r>
          </a:p>
          <a:p>
            <a:pPr algn="r" rtl="1">
              <a:lnSpc>
                <a:spcPct val="150000"/>
              </a:lnSpc>
            </a:pPr>
            <a:r>
              <a:rPr lang="fa-IR" sz="2400" dirty="0" smtClean="0">
                <a:cs typeface="2  Baran" pitchFamily="2" charset="-78"/>
              </a:rPr>
              <a:t>تصفیه اولیه فاضلاب شامل حذف مواد جامد معلق از فاضلاب و یا آماده سازی فاضلاب جهت ورود به قسمت تصفیه ثانویه می باشد. بخش ها مختلف تصفیه اولیه عبارتند از : </a:t>
            </a:r>
            <a:br>
              <a:rPr lang="fa-IR" sz="2400" dirty="0" smtClean="0">
                <a:cs typeface="2  Baran" pitchFamily="2" charset="-78"/>
              </a:rPr>
            </a:br>
            <a:r>
              <a:rPr lang="fa-IR" sz="2400" dirty="0" smtClean="0">
                <a:cs typeface="2  Baran" pitchFamily="2" charset="-78"/>
              </a:rPr>
              <a:t>1- آشغالگیری،</a:t>
            </a:r>
            <a:br>
              <a:rPr lang="fa-IR" sz="2400" dirty="0" smtClean="0">
                <a:cs typeface="2  Baran" pitchFamily="2" charset="-78"/>
              </a:rPr>
            </a:br>
            <a:r>
              <a:rPr lang="fa-IR" sz="2400" dirty="0" smtClean="0">
                <a:cs typeface="2  Baran" pitchFamily="2" charset="-78"/>
              </a:rPr>
              <a:t>2- ته نشینی،</a:t>
            </a:r>
            <a:br>
              <a:rPr lang="fa-IR" sz="2400" dirty="0" smtClean="0">
                <a:cs typeface="2  Baran" pitchFamily="2" charset="-78"/>
              </a:rPr>
            </a:br>
            <a:r>
              <a:rPr lang="fa-IR" sz="2400" dirty="0" smtClean="0">
                <a:cs typeface="2  Baran" pitchFamily="2" charset="-78"/>
              </a:rPr>
              <a:t>3- شناورسازی،</a:t>
            </a:r>
            <a:br>
              <a:rPr lang="fa-IR" sz="2400" dirty="0" smtClean="0">
                <a:cs typeface="2  Baran" pitchFamily="2" charset="-78"/>
              </a:rPr>
            </a:br>
            <a:r>
              <a:rPr lang="fa-IR" sz="2400" dirty="0" smtClean="0">
                <a:cs typeface="2  Baran" pitchFamily="2" charset="-78"/>
              </a:rPr>
              <a:t>4- خنثی سازی و متعادلسازی. </a:t>
            </a:r>
          </a:p>
          <a:p>
            <a:pPr algn="r" rtl="1">
              <a:lnSpc>
                <a:spcPct val="150000"/>
              </a:lnSpc>
            </a:pPr>
            <a:r>
              <a:rPr lang="fa-IR" sz="2400" dirty="0" smtClean="0">
                <a:cs typeface="2  Baran" pitchFamily="2" charset="-78"/>
              </a:rPr>
              <a:t> </a:t>
            </a:r>
          </a:p>
          <a:p>
            <a:pPr algn="r">
              <a:lnSpc>
                <a:spcPct val="150000"/>
              </a:lnSpc>
            </a:pPr>
            <a:endParaRPr lang="en-US" sz="2400" dirty="0">
              <a:cs typeface="2  Baran" pitchFamily="2" charset="-78"/>
            </a:endParaRPr>
          </a:p>
        </p:txBody>
      </p:sp>
      <p:sp>
        <p:nvSpPr>
          <p:cNvPr id="5" name="Footer Placeholder 4"/>
          <p:cNvSpPr>
            <a:spLocks noGrp="1"/>
          </p:cNvSpPr>
          <p:nvPr>
            <p:ph type="ftr" sz="quarter" idx="11"/>
          </p:nvPr>
        </p:nvSpPr>
        <p:spPr/>
        <p:txBody>
          <a:bodyPr/>
          <a:lstStyle/>
          <a:p>
            <a:endParaRPr lang="en-US" dirty="0"/>
          </a:p>
        </p:txBody>
      </p:sp>
      <p:pic>
        <p:nvPicPr>
          <p:cNvPr id="4" name="Picture 3" descr="primary%20treatment.gif"/>
          <p:cNvPicPr>
            <a:picLocks noChangeAspect="1"/>
          </p:cNvPicPr>
          <p:nvPr/>
        </p:nvPicPr>
        <p:blipFill>
          <a:blip r:embed="rId2"/>
          <a:stretch>
            <a:fillRect/>
          </a:stretch>
        </p:blipFill>
        <p:spPr>
          <a:xfrm>
            <a:off x="685800" y="2971800"/>
            <a:ext cx="4881691" cy="3276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56"/>
            <a:ext cx="9753600" cy="1066688"/>
          </a:xfrm>
        </p:spPr>
        <p:txBody>
          <a:bodyPr>
            <a:noAutofit/>
          </a:bodyPr>
          <a:lstStyle/>
          <a:p>
            <a:pPr algn="r" rtl="1">
              <a:lnSpc>
                <a:spcPct val="150000"/>
              </a:lnSpc>
            </a:pPr>
            <a:r>
              <a:rPr lang="fa-IR" sz="2400" dirty="0" smtClean="0">
                <a:solidFill>
                  <a:srgbClr val="FFC000"/>
                </a:solidFill>
                <a:cs typeface="2  Baran" pitchFamily="2" charset="-78"/>
              </a:rPr>
              <a:t>آشغالگیری</a:t>
            </a:r>
            <a:r>
              <a:rPr lang="fa-IR" sz="2400" dirty="0" smtClean="0">
                <a:cs typeface="2  Baran" pitchFamily="2" charset="-78"/>
              </a:rPr>
              <a:t> به منظور حذف مواد جامد در اندازه های مختلف بکار می رود. ابعاد مجرای شبکه آشغالگیری بسته به کاربرد متفاوت می باشد. عمل تمیز کردن شبکه آشغالگیر می تواند بصورت دستی و یا مکانیکی انجام شود. آشغالگیرها به دو دسته شبکه بندی ریز و شبکه بندی درشت تقسیم می شوند و وظیفه محافظت پمپ ها و سایر تجهیزات تصفیه خانه در مقابل مواد جامد شناور در فاضلاب را بر عهده دارند. </a:t>
            </a:r>
            <a:br>
              <a:rPr lang="fa-IR" sz="2400" dirty="0" smtClean="0">
                <a:cs typeface="2  Baran" pitchFamily="2" charset="-78"/>
              </a:rPr>
            </a:br>
            <a:r>
              <a:rPr lang="fa-IR" sz="2400" dirty="0" smtClean="0">
                <a:solidFill>
                  <a:srgbClr val="FFC000"/>
                </a:solidFill>
                <a:cs typeface="2  Baran" pitchFamily="2" charset="-78"/>
              </a:rPr>
              <a:t>ته نشینی </a:t>
            </a:r>
            <a:r>
              <a:rPr lang="fa-IR" sz="2400" dirty="0" smtClean="0">
                <a:cs typeface="2  Baran" pitchFamily="2" charset="-78"/>
              </a:rPr>
              <a:t>به منظور جداسازی ذرات شناور در فاضلاب با استفاده از اختلاف چگالی میان ذرات با جریان فاضلاب بکار می رود. </a:t>
            </a:r>
            <a:br>
              <a:rPr lang="fa-IR" sz="2400" dirty="0" smtClean="0">
                <a:cs typeface="2  Baran" pitchFamily="2" charset="-78"/>
              </a:rPr>
            </a:br>
            <a:r>
              <a:rPr lang="fa-IR" sz="2400" dirty="0" smtClean="0">
                <a:solidFill>
                  <a:srgbClr val="FFC000"/>
                </a:solidFill>
                <a:cs typeface="2  Baran" pitchFamily="2" charset="-78"/>
              </a:rPr>
              <a:t>خنثی سازی </a:t>
            </a:r>
            <a:r>
              <a:rPr lang="fa-IR" sz="2400" dirty="0" smtClean="0">
                <a:cs typeface="2  Baran" pitchFamily="2" charset="-78"/>
              </a:rPr>
              <a:t>در برخی از قسمتهای تصفیه خانه کاربرد دارد. از جمله: قبل از تخلیه آب تصفیه شده به محیط زیست. چراکه حیات موجودات آبزی به شدت نسبت به تغییرات هرچند ناچیز </a:t>
            </a:r>
            <a:r>
              <a:rPr lang="en-US" sz="2400" dirty="0" smtClean="0">
                <a:cs typeface="2  Baran" pitchFamily="2" charset="-78"/>
              </a:rPr>
              <a:t>pH </a:t>
            </a:r>
            <a:r>
              <a:rPr lang="fa-IR" sz="2400" dirty="0" smtClean="0">
                <a:cs typeface="2  Baran" pitchFamily="2" charset="-78"/>
              </a:rPr>
              <a:t>محیط از عدد 7 به شدت وابسته است. </a:t>
            </a: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914456"/>
            <a:ext cx="9448800" cy="1066688"/>
          </a:xfrm>
        </p:spPr>
        <p:txBody>
          <a:bodyPr>
            <a:noAutofit/>
          </a:bodyPr>
          <a:lstStyle/>
          <a:p>
            <a:pPr algn="r" rtl="1">
              <a:lnSpc>
                <a:spcPct val="150000"/>
              </a:lnSpc>
            </a:pPr>
            <a:r>
              <a:rPr lang="ar-SA" sz="2400" b="1" dirty="0" smtClean="0">
                <a:solidFill>
                  <a:srgbClr val="FFC000"/>
                </a:solidFill>
                <a:cs typeface="2  Baran" pitchFamily="2" charset="-78"/>
              </a:rPr>
              <a:t> تصفیه ثانویه:</a:t>
            </a:r>
          </a:p>
          <a:p>
            <a:pPr algn="r" rtl="1">
              <a:lnSpc>
                <a:spcPct val="150000"/>
              </a:lnSpc>
            </a:pPr>
            <a:r>
              <a:rPr lang="ar-SA" sz="2400" dirty="0" smtClean="0">
                <a:cs typeface="2  Baran" pitchFamily="2" charset="-78"/>
              </a:rPr>
              <a:t>عبارت تصفیه ثانویه به تمامی فرایندهای تصفیه </a:t>
            </a:r>
            <a:r>
              <a:rPr lang="ar-SA" sz="2400" dirty="0" smtClean="0">
                <a:solidFill>
                  <a:srgbClr val="6DC0FF"/>
                </a:solidFill>
                <a:cs typeface="2  Baran" pitchFamily="2" charset="-78"/>
              </a:rPr>
              <a:t>بیولوژیکی</a:t>
            </a:r>
            <a:r>
              <a:rPr lang="ar-SA" sz="2400" dirty="0" smtClean="0">
                <a:cs typeface="2  Baran" pitchFamily="2" charset="-78"/>
              </a:rPr>
              <a:t> انجام شده در تصفیه خانه اعم از هوازی و غیرهوازی اطلاق می شود. روشهای رایج در تصفیه ثانویه فاضلاب عبارتند از: </a:t>
            </a:r>
            <a:br>
              <a:rPr lang="ar-SA" sz="2400" dirty="0" smtClean="0">
                <a:cs typeface="2  Baran" pitchFamily="2" charset="-78"/>
              </a:rPr>
            </a:br>
            <a:r>
              <a:rPr lang="ar-SA" sz="2400" dirty="0" smtClean="0">
                <a:cs typeface="2  Baran" pitchFamily="2" charset="-78"/>
              </a:rPr>
              <a:t>1- روش لجن فعال،</a:t>
            </a:r>
            <a:br>
              <a:rPr lang="ar-SA" sz="2400" dirty="0" smtClean="0">
                <a:cs typeface="2  Baran" pitchFamily="2" charset="-78"/>
              </a:rPr>
            </a:br>
            <a:r>
              <a:rPr lang="ar-SA" sz="2400" dirty="0" smtClean="0">
                <a:cs typeface="2  Baran" pitchFamily="2" charset="-78"/>
              </a:rPr>
              <a:t>2- هوادهی ممتد،</a:t>
            </a:r>
            <a:br>
              <a:rPr lang="ar-SA" sz="2400" dirty="0" smtClean="0">
                <a:cs typeface="2  Baran" pitchFamily="2" charset="-78"/>
              </a:rPr>
            </a:br>
            <a:r>
              <a:rPr lang="ar-SA" sz="2400" dirty="0" smtClean="0">
                <a:cs typeface="2  Baran" pitchFamily="2" charset="-78"/>
              </a:rPr>
              <a:t>3- لاگونهای هوادهی، </a:t>
            </a:r>
            <a:br>
              <a:rPr lang="ar-SA" sz="2400" dirty="0" smtClean="0">
                <a:cs typeface="2  Baran" pitchFamily="2" charset="-78"/>
              </a:rPr>
            </a:br>
            <a:r>
              <a:rPr lang="ar-SA" sz="2400" dirty="0" smtClean="0">
                <a:cs typeface="2  Baran" pitchFamily="2" charset="-78"/>
              </a:rPr>
              <a:t>4- استخرهای متعادلسازی،</a:t>
            </a:r>
            <a:br>
              <a:rPr lang="ar-SA" sz="2400" dirty="0" smtClean="0">
                <a:cs typeface="2  Baran" pitchFamily="2" charset="-78"/>
              </a:rPr>
            </a:br>
            <a:r>
              <a:rPr lang="ar-SA" sz="2400" dirty="0" smtClean="0">
                <a:cs typeface="2  Baran" pitchFamily="2" charset="-78"/>
              </a:rPr>
              <a:t>5- تصفیه بی هوازی،</a:t>
            </a:r>
          </a:p>
          <a:p>
            <a:pPr algn="r" rtl="1">
              <a:lnSpc>
                <a:spcPct val="150000"/>
              </a:lnSpc>
            </a:pPr>
            <a:r>
              <a:rPr lang="ar-SA" sz="2400" dirty="0" smtClean="0">
                <a:cs typeface="2  Baran" pitchFamily="2" charset="-78"/>
              </a:rPr>
              <a:t> </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a:srcRect l="7222" t="34667" r="62778" b="27111"/>
          <a:stretch>
            <a:fillRect/>
          </a:stretch>
        </p:blipFill>
        <p:spPr bwMode="auto">
          <a:xfrm>
            <a:off x="914400" y="2743200"/>
            <a:ext cx="4724400" cy="345863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56"/>
            <a:ext cx="9677400" cy="1066688"/>
          </a:xfrm>
        </p:spPr>
        <p:txBody>
          <a:bodyPr>
            <a:noAutofit/>
          </a:bodyPr>
          <a:lstStyle/>
          <a:p>
            <a:pPr algn="r" rtl="1">
              <a:lnSpc>
                <a:spcPct val="150000"/>
              </a:lnSpc>
            </a:pPr>
            <a:r>
              <a:rPr lang="fa-IR" sz="2800" b="1" dirty="0">
                <a:solidFill>
                  <a:srgbClr val="6DC0FF"/>
                </a:solidFill>
                <a:cs typeface="2  Baran" pitchFamily="2" charset="-78"/>
              </a:rPr>
              <a:t>روش لجن فعال:</a:t>
            </a:r>
          </a:p>
          <a:p>
            <a:pPr algn="r" rtl="1">
              <a:lnSpc>
                <a:spcPct val="150000"/>
              </a:lnSpc>
            </a:pPr>
            <a:r>
              <a:rPr lang="fa-IR" sz="2400" dirty="0" smtClean="0">
                <a:cs typeface="2  Baran" pitchFamily="2" charset="-78"/>
              </a:rPr>
              <a:t>روش لجن فعال بصورت یک فرایند پیوسته و با بازگشت مجدد لجن بیولوژیک شناخته می شود. سیستم لجن فعال از سه بخش اصلی تشکیل یافته است.</a:t>
            </a:r>
          </a:p>
          <a:p>
            <a:pPr algn="r" rtl="1">
              <a:lnSpc>
                <a:spcPct val="150000"/>
              </a:lnSpc>
            </a:pPr>
            <a:r>
              <a:rPr lang="fa-IR" sz="2400" dirty="0" smtClean="0">
                <a:cs typeface="2  Baran" pitchFamily="2" charset="-78"/>
              </a:rPr>
              <a:t> 1- یک راکتور که در آن میکروارگانیسم های موجود در فاضلاب بصورت معلق و در معرض هوادهی قرار دارند.</a:t>
            </a:r>
          </a:p>
          <a:p>
            <a:pPr algn="r" rtl="1">
              <a:lnSpc>
                <a:spcPct val="150000"/>
              </a:lnSpc>
            </a:pPr>
            <a:r>
              <a:rPr lang="fa-IR" sz="2400" dirty="0" smtClean="0">
                <a:cs typeface="2  Baran" pitchFamily="2" charset="-78"/>
              </a:rPr>
              <a:t> 2- جداسازی فاز جامد از مایع که معمولا در یک تانک جداسازی انجام می شود.</a:t>
            </a:r>
          </a:p>
          <a:p>
            <a:pPr algn="r" rtl="1">
              <a:lnSpc>
                <a:spcPct val="150000"/>
              </a:lnSpc>
            </a:pPr>
            <a:r>
              <a:rPr lang="fa-IR" sz="2400" dirty="0" smtClean="0">
                <a:cs typeface="2  Baran" pitchFamily="2" charset="-78"/>
              </a:rPr>
              <a:t> 3- یک سیستم برگشتی برای بازگرداندن مواد جامد جدا شده از فاز مایع در تانک جداسازی به راکتور. </a:t>
            </a:r>
            <a:br>
              <a:rPr lang="fa-IR" sz="2400" dirty="0" smtClean="0">
                <a:cs typeface="2  Baran" pitchFamily="2" charset="-78"/>
              </a:rPr>
            </a:br>
            <a:endParaRPr lang="fa-IR" sz="2400" dirty="0" smtClean="0">
              <a:cs typeface="2  Baran" pitchFamily="2" charset="-78"/>
            </a:endParaRP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56"/>
            <a:ext cx="9906000" cy="1066688"/>
          </a:xfrm>
        </p:spPr>
        <p:txBody>
          <a:bodyPr>
            <a:noAutofit/>
          </a:bodyPr>
          <a:lstStyle/>
          <a:p>
            <a:pPr algn="r">
              <a:lnSpc>
                <a:spcPct val="170000"/>
              </a:lnSpc>
            </a:pPr>
            <a:r>
              <a:rPr lang="fa-IR" sz="2800" b="1" dirty="0">
                <a:solidFill>
                  <a:srgbClr val="6DC0FF"/>
                </a:solidFill>
                <a:cs typeface="2  Baran" pitchFamily="2" charset="-78"/>
              </a:rPr>
              <a:t>روش هوادهی  ممتد:</a:t>
            </a:r>
          </a:p>
          <a:p>
            <a:pPr algn="r">
              <a:lnSpc>
                <a:spcPct val="170000"/>
              </a:lnSpc>
            </a:pPr>
            <a:r>
              <a:rPr lang="fa-IR" sz="2400" dirty="0" smtClean="0">
                <a:cs typeface="2  Baran" pitchFamily="2" charset="-78"/>
              </a:rPr>
              <a:t>هوادهی ممتد شبیه روش لجن فعال متعارف بوده اما از جهاتی با آن متفاوت است. ایده اصلی در این روش که آنرا از روش لجن فعال متعارف متمایز می کند، به حداقل رساندن میزان لجن اضافی تولید شده می باشد. این امر از طریق افزایش زمان ماند تامین می شود. بنابراین حجم راکتورها در این روش از حجم راکتورهای لازم برای روش لجن فعال بزرگتر است. </a:t>
            </a:r>
            <a:br>
              <a:rPr lang="fa-IR" sz="2400" dirty="0" smtClean="0">
                <a:cs typeface="2  Baran" pitchFamily="2" charset="-78"/>
              </a:rPr>
            </a:br>
            <a:r>
              <a:rPr lang="fa-IR" sz="2400" dirty="0" smtClean="0">
                <a:cs typeface="2  Baran" pitchFamily="2" charset="-78"/>
              </a:rPr>
              <a:t>لاگونهای هوادهی حوضهایی با عمق 1.5 تا 4.5 متر هستند که در آنها اکسیژن دهی به کمک واحدهای هوادهی انجام می شود. </a:t>
            </a:r>
            <a:br>
              <a:rPr lang="fa-IR" sz="2400" dirty="0" smtClean="0">
                <a:cs typeface="2  Baran" pitchFamily="2" charset="-78"/>
              </a:rPr>
            </a:br>
            <a:r>
              <a:rPr lang="fa-IR" sz="2400" dirty="0" smtClean="0">
                <a:cs typeface="2  Baran" pitchFamily="2" charset="-78"/>
              </a:rPr>
              <a:t>استخرهای متعادلسازی از هیچ تجهیزی جهت هوادهی استفاده نمی کنند. اکسیژن مورد نیاز این استخرها از طریق هوای عبوری از سطح فاضلاب و نیز جلبکها که با انجام عمل سنتز اکسیژن تولید می کنند، تامین می شود. </a:t>
            </a:r>
            <a:r>
              <a:rPr lang="fa-IR" sz="2400" dirty="0" smtClean="0">
                <a:solidFill>
                  <a:srgbClr val="6DC0FF"/>
                </a:solidFill>
                <a:cs typeface="2  Baran" pitchFamily="2" charset="-78"/>
              </a:rPr>
              <a:t>استفاده از این روش زمانی امکان پذیر است که مساحت زیاد زمین با قیمت پایین در دسترس بوده و کیفیت مطلوب پساب تصفیه شده چندان بالا در نظر نباشد. </a:t>
            </a:r>
            <a:r>
              <a:rPr lang="fa-IR" sz="2400" dirty="0" smtClean="0">
                <a:cs typeface="2  Baran" pitchFamily="2" charset="-78"/>
              </a:rPr>
              <a:t/>
            </a:r>
            <a:br>
              <a:rPr lang="fa-IR" sz="2400" dirty="0" smtClean="0">
                <a:cs typeface="2  Baran" pitchFamily="2" charset="-78"/>
              </a:rPr>
            </a:b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533401"/>
            <a:ext cx="7467600" cy="4525963"/>
          </a:xfrm>
        </p:spPr>
        <p:txBody>
          <a:bodyPr>
            <a:noAutofit/>
          </a:bodyPr>
          <a:lstStyle/>
          <a:p>
            <a:pPr algn="r" rtl="1">
              <a:lnSpc>
                <a:spcPct val="150000"/>
              </a:lnSpc>
            </a:pPr>
            <a:r>
              <a:rPr lang="fa-IR" dirty="0">
                <a:cs typeface="2  Baran" pitchFamily="2" charset="-78"/>
              </a:rPr>
              <a:t>مقدمه</a:t>
            </a:r>
          </a:p>
          <a:p>
            <a:pPr algn="r" rtl="1">
              <a:lnSpc>
                <a:spcPct val="150000"/>
              </a:lnSpc>
            </a:pPr>
            <a:r>
              <a:rPr lang="fa-IR" dirty="0">
                <a:cs typeface="2  Baran" pitchFamily="2" charset="-78"/>
              </a:rPr>
              <a:t>اهمیت موضوع</a:t>
            </a:r>
          </a:p>
          <a:p>
            <a:pPr algn="r" rtl="1">
              <a:lnSpc>
                <a:spcPct val="150000"/>
              </a:lnSpc>
            </a:pPr>
            <a:r>
              <a:rPr lang="fa-IR" dirty="0">
                <a:cs typeface="2  Baran" pitchFamily="2" charset="-78"/>
              </a:rPr>
              <a:t>هدف</a:t>
            </a:r>
          </a:p>
          <a:p>
            <a:pPr algn="r" rtl="1">
              <a:lnSpc>
                <a:spcPct val="150000"/>
              </a:lnSpc>
            </a:pPr>
            <a:r>
              <a:rPr lang="fa-IR" dirty="0">
                <a:cs typeface="2  Baran" pitchFamily="2" charset="-78"/>
              </a:rPr>
              <a:t>تعریف فاضلاب و پسآب،مبدا شکل گیری و ترکیبات آن</a:t>
            </a:r>
          </a:p>
          <a:p>
            <a:pPr algn="r" rtl="1">
              <a:lnSpc>
                <a:spcPct val="150000"/>
              </a:lnSpc>
            </a:pPr>
            <a:r>
              <a:rPr lang="fa-IR" dirty="0">
                <a:cs typeface="2  Baran" pitchFamily="2" charset="-78"/>
              </a:rPr>
              <a:t>انواع فاضلاب</a:t>
            </a:r>
          </a:p>
          <a:p>
            <a:pPr algn="r" rtl="1">
              <a:lnSpc>
                <a:spcPct val="150000"/>
              </a:lnSpc>
            </a:pPr>
            <a:r>
              <a:rPr lang="fa-IR" dirty="0">
                <a:cs typeface="2  Baran" pitchFamily="2" charset="-78"/>
              </a:rPr>
              <a:t>تصفیه فاضلاب و انواع روشهای تصفیه</a:t>
            </a:r>
          </a:p>
          <a:p>
            <a:pPr algn="r" rtl="1">
              <a:lnSpc>
                <a:spcPct val="150000"/>
              </a:lnSpc>
            </a:pPr>
            <a:r>
              <a:rPr lang="fa-IR" dirty="0">
                <a:cs typeface="2  Baran" pitchFamily="2" charset="-78"/>
              </a:rPr>
              <a:t>تاریخچه تصفیه خانه های فاضلاب  در ایران</a:t>
            </a:r>
          </a:p>
          <a:p>
            <a:pPr algn="r" rtl="1">
              <a:lnSpc>
                <a:spcPct val="150000"/>
              </a:lnSpc>
            </a:pPr>
            <a:r>
              <a:rPr lang="fa-IR" dirty="0">
                <a:cs typeface="2  Baran" pitchFamily="2" charset="-78"/>
              </a:rPr>
              <a:t>روشهای جدید در تصفیه فاضلاب</a:t>
            </a:r>
          </a:p>
          <a:p>
            <a:pPr algn="r" rtl="1">
              <a:lnSpc>
                <a:spcPct val="150000"/>
              </a:lnSpc>
            </a:pPr>
            <a:r>
              <a:rPr lang="fa-IR" dirty="0">
                <a:cs typeface="2  Baran" pitchFamily="2" charset="-78"/>
              </a:rPr>
              <a:t>استفاده مجدد از فاضلاب </a:t>
            </a:r>
          </a:p>
          <a:p>
            <a:pPr algn="r" rtl="1">
              <a:lnSpc>
                <a:spcPct val="150000"/>
              </a:lnSpc>
            </a:pPr>
            <a:r>
              <a:rPr lang="fa-IR" dirty="0">
                <a:cs typeface="2  Baran" pitchFamily="2" charset="-78"/>
              </a:rPr>
              <a:t>جمع بندی</a:t>
            </a:r>
          </a:p>
          <a:p>
            <a:pPr algn="r" rtl="1">
              <a:lnSpc>
                <a:spcPct val="150000"/>
              </a:lnSpc>
            </a:pPr>
            <a:r>
              <a:rPr lang="fa-IR" dirty="0">
                <a:cs typeface="2  Baran" pitchFamily="2" charset="-78"/>
              </a:rPr>
              <a:t>منابع</a:t>
            </a:r>
          </a:p>
          <a:p>
            <a:pPr algn="r" rtl="1">
              <a:lnSpc>
                <a:spcPct val="150000"/>
              </a:lnSpc>
            </a:pPr>
            <a:endParaRPr lang="fa-IR" dirty="0">
              <a:cs typeface="2  Baran" pitchFamily="2" charset="-78"/>
            </a:endParaRPr>
          </a:p>
          <a:p>
            <a:pPr algn="r" rtl="1">
              <a:lnSpc>
                <a:spcPct val="150000"/>
              </a:lnSpc>
            </a:pPr>
            <a:endParaRPr lang="fa-IR" dirty="0">
              <a:cs typeface="2  Baran" pitchFamily="2" charset="-78"/>
            </a:endParaRPr>
          </a:p>
          <a:p>
            <a:pPr algn="r" rtl="1">
              <a:lnSpc>
                <a:spcPct val="150000"/>
              </a:lnSpc>
            </a:pPr>
            <a:endParaRPr lang="en-US" dirty="0">
              <a:cs typeface="2  Bara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56"/>
            <a:ext cx="9982200" cy="1066688"/>
          </a:xfrm>
        </p:spPr>
        <p:txBody>
          <a:bodyPr>
            <a:noAutofit/>
          </a:bodyPr>
          <a:lstStyle/>
          <a:p>
            <a:pPr algn="r" rtl="1">
              <a:lnSpc>
                <a:spcPct val="150000"/>
              </a:lnSpc>
            </a:pPr>
            <a:r>
              <a:rPr lang="fa-IR" sz="2800" b="1" dirty="0">
                <a:solidFill>
                  <a:srgbClr val="6DC0FF"/>
                </a:solidFill>
                <a:cs typeface="2  Baran" pitchFamily="2" charset="-78"/>
              </a:rPr>
              <a:t>روش بی هوازی :</a:t>
            </a:r>
          </a:p>
          <a:p>
            <a:pPr algn="r" rtl="1">
              <a:lnSpc>
                <a:spcPct val="150000"/>
              </a:lnSpc>
            </a:pPr>
            <a:r>
              <a:rPr lang="fa-IR" sz="2400" dirty="0" smtClean="0">
                <a:cs typeface="2  Baran" pitchFamily="2" charset="-78"/>
              </a:rPr>
              <a:t>تصفیه بی هوازی علاوه بر تصفیه فاضلاب در هضم لجن نیز بکار می رود. این فرایند شامل دومرحله است:</a:t>
            </a:r>
          </a:p>
          <a:p>
            <a:pPr algn="r" rtl="1">
              <a:lnSpc>
                <a:spcPct val="150000"/>
              </a:lnSpc>
            </a:pPr>
            <a:r>
              <a:rPr lang="fa-IR" sz="2400" dirty="0" smtClean="0">
                <a:cs typeface="2  Baran" pitchFamily="2" charset="-78"/>
              </a:rPr>
              <a:t> 1- تخمیر اسید،</a:t>
            </a:r>
          </a:p>
          <a:p>
            <a:pPr algn="r" rtl="1">
              <a:lnSpc>
                <a:spcPct val="150000"/>
              </a:lnSpc>
            </a:pPr>
            <a:r>
              <a:rPr lang="fa-IR" sz="2400" dirty="0" smtClean="0">
                <a:cs typeface="2  Baran" pitchFamily="2" charset="-78"/>
              </a:rPr>
              <a:t> 2- تخمیر متان</a:t>
            </a:r>
          </a:p>
          <a:p>
            <a:pPr algn="r" rtl="1">
              <a:lnSpc>
                <a:spcPct val="150000"/>
              </a:lnSpc>
            </a:pPr>
            <a:r>
              <a:rPr lang="fa-IR" sz="2400" dirty="0" smtClean="0">
                <a:cs typeface="2  Baran" pitchFamily="2" charset="-78"/>
              </a:rPr>
              <a:t> </a:t>
            </a:r>
            <a:r>
              <a:rPr lang="fa-IR" sz="2400" dirty="0" smtClean="0">
                <a:solidFill>
                  <a:srgbClr val="6DC0FF"/>
                </a:solidFill>
                <a:cs typeface="2  Baran" pitchFamily="2" charset="-78"/>
              </a:rPr>
              <a:t>روش تصفیه بی هوازی به دلیل اینکه از هیچ تجهیزی استفاده نمی کند، روشی ارزان است. </a:t>
            </a:r>
            <a:r>
              <a:rPr lang="fa-IR" sz="2400" dirty="0" smtClean="0">
                <a:cs typeface="2  Baran" pitchFamily="2" charset="-78"/>
              </a:rPr>
              <a:t>از طرف دیگر زمان ماند مورد نیاز آن در مقایسه روشهای هوازی بسیار بیشتر است.</a:t>
            </a:r>
          </a:p>
          <a:p>
            <a:pPr algn="r" rtl="1">
              <a:lnSpc>
                <a:spcPct val="150000"/>
              </a:lnSpc>
            </a:pPr>
            <a:r>
              <a:rPr lang="fa-IR" sz="2400" dirty="0" smtClean="0">
                <a:cs typeface="2  Baran" pitchFamily="2" charset="-78"/>
              </a:rPr>
              <a:t> </a:t>
            </a:r>
            <a:r>
              <a:rPr lang="fa-IR" sz="2400" dirty="0" smtClean="0">
                <a:solidFill>
                  <a:srgbClr val="FFC000"/>
                </a:solidFill>
                <a:cs typeface="2  Baran" pitchFamily="2" charset="-78"/>
              </a:rPr>
              <a:t>بوی بد حاصل از فرایند بی هوازی، که عمدتا ناشی از تولید </a:t>
            </a:r>
            <a:r>
              <a:rPr lang="en-US" sz="2400" dirty="0" smtClean="0">
                <a:solidFill>
                  <a:srgbClr val="FFC000"/>
                </a:solidFill>
                <a:cs typeface="2  Baran" pitchFamily="2" charset="-78"/>
              </a:rPr>
              <a:t>H2S </a:t>
            </a:r>
            <a:r>
              <a:rPr lang="fa-IR" sz="2400" dirty="0" smtClean="0">
                <a:solidFill>
                  <a:srgbClr val="FFC000"/>
                </a:solidFill>
                <a:cs typeface="2  Baran" pitchFamily="2" charset="-78"/>
              </a:rPr>
              <a:t>می باشد، سبب شده تا استفاده از این روش بخصوص در مناطق شهری با محدودیت مواجه شود .</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09600"/>
            <a:ext cx="9982200" cy="1066688"/>
          </a:xfrm>
        </p:spPr>
        <p:txBody>
          <a:bodyPr>
            <a:noAutofit/>
          </a:bodyPr>
          <a:lstStyle/>
          <a:p>
            <a:pPr algn="r" rtl="1">
              <a:lnSpc>
                <a:spcPct val="150000"/>
              </a:lnSpc>
            </a:pPr>
            <a:r>
              <a:rPr lang="fa-IR" sz="2800" b="1" dirty="0">
                <a:solidFill>
                  <a:srgbClr val="FFC000"/>
                </a:solidFill>
                <a:cs typeface="2  Baran" pitchFamily="2" charset="-78"/>
              </a:rPr>
              <a:t>تصفیه نهایی :</a:t>
            </a:r>
            <a:endParaRPr lang="fa-IR" sz="2800" dirty="0">
              <a:solidFill>
                <a:srgbClr val="FFC000"/>
              </a:solidFill>
              <a:cs typeface="2  Baran" pitchFamily="2" charset="-78"/>
            </a:endParaRPr>
          </a:p>
          <a:p>
            <a:pPr algn="r" rtl="1">
              <a:lnSpc>
                <a:spcPct val="150000"/>
              </a:lnSpc>
            </a:pPr>
            <a:r>
              <a:rPr lang="fa-IR" sz="2400" dirty="0" smtClean="0">
                <a:cs typeface="2  Baran" pitchFamily="2" charset="-78"/>
              </a:rPr>
              <a:t>تصفیه نهایی شامل فرایندهایی است که به منظور دستیابی به پساب تصفیه شده با کیفیت بالاتر از آنچه در قسمت تصفیه ثانویه انجام می شود، اعمال می گردد. در این بخش به برخی از روشهای معمول در تصفیه نهایی اشاره می شود. </a:t>
            </a:r>
            <a:br>
              <a:rPr lang="fa-IR" sz="2400" dirty="0" smtClean="0">
                <a:cs typeface="2  Baran" pitchFamily="2" charset="-78"/>
              </a:rPr>
            </a:br>
            <a:r>
              <a:rPr lang="fa-IR" sz="2400" dirty="0" smtClean="0">
                <a:solidFill>
                  <a:srgbClr val="6DC0FF"/>
                </a:solidFill>
                <a:cs typeface="2  Baran" pitchFamily="2" charset="-78"/>
              </a:rPr>
              <a:t>کلرزنی</a:t>
            </a:r>
            <a:r>
              <a:rPr lang="fa-IR" sz="2400" dirty="0" smtClean="0">
                <a:cs typeface="2  Baran" pitchFamily="2" charset="-78"/>
              </a:rPr>
              <a:t> روشی است که بصورت گسترده در تصفیه فاضلابهای شهری و صنعتی بکار می رود. برخی صنایع که می بایست پسابهای خود را قبل از تخلیه به محیط تصفیه کنند، عبارتند از : کنسروسازی، لبنیات، کاغذ، نساجی، پتروشیمی و فلزی. عمده دلایل کلرزنی پساب عبارتند از:</a:t>
            </a:r>
            <a:br>
              <a:rPr lang="fa-IR" sz="2400" dirty="0" smtClean="0">
                <a:cs typeface="2  Baran" pitchFamily="2" charset="-78"/>
              </a:rPr>
            </a:br>
            <a:r>
              <a:rPr lang="fa-IR" sz="2400" dirty="0" smtClean="0">
                <a:cs typeface="2  Baran" pitchFamily="2" charset="-78"/>
              </a:rPr>
              <a:t>1- گندزدایی، به دلیل ظرفیت بالای اکسیدکنندگی کلر ،رشد باکتریها و جلبکها را متوقف ساخته و از بین می برد.</a:t>
            </a:r>
            <a:br>
              <a:rPr lang="fa-IR" sz="2400" dirty="0" smtClean="0">
                <a:cs typeface="2  Baran" pitchFamily="2" charset="-78"/>
              </a:rPr>
            </a:br>
            <a:r>
              <a:rPr lang="fa-IR" sz="2400" dirty="0" smtClean="0">
                <a:cs typeface="2  Baran" pitchFamily="2" charset="-78"/>
              </a:rPr>
              <a:t>2- کاهش </a:t>
            </a:r>
            <a:r>
              <a:rPr lang="en-US" sz="2400" dirty="0" smtClean="0">
                <a:cs typeface="2  Baran" pitchFamily="2" charset="-78"/>
              </a:rPr>
              <a:t>BOD </a:t>
            </a:r>
            <a:r>
              <a:rPr lang="fa-IR" sz="2400" dirty="0" smtClean="0">
                <a:cs typeface="2  Baran" pitchFamily="2" charset="-78"/>
              </a:rPr>
              <a:t>(میزان اکسیژن مورد نیاز جهت اکسید کردن مواد آلی قابل تجزیه در حجم معینی از فاضلاب، به روش هوازی ).</a:t>
            </a:r>
            <a:r>
              <a:rPr lang="en-US" sz="2400" dirty="0" smtClean="0">
                <a:cs typeface="2  Baran" pitchFamily="2" charset="-78"/>
              </a:rPr>
              <a:t/>
            </a:r>
            <a:br>
              <a:rPr lang="en-US" sz="2400" dirty="0" smtClean="0">
                <a:cs typeface="2  Baran" pitchFamily="2" charset="-78"/>
              </a:rPr>
            </a:br>
            <a:r>
              <a:rPr lang="en-US" sz="2400" dirty="0" smtClean="0">
                <a:cs typeface="2  Baran" pitchFamily="2" charset="-78"/>
              </a:rPr>
              <a:t>3- </a:t>
            </a:r>
            <a:r>
              <a:rPr lang="fa-IR" sz="2400" dirty="0" smtClean="0">
                <a:cs typeface="2  Baran" pitchFamily="2" charset="-78"/>
              </a:rPr>
              <a:t>حذف یا کاهش رنگ و بوی پساب. </a:t>
            </a:r>
            <a:br>
              <a:rPr lang="fa-IR" sz="2400" dirty="0" smtClean="0">
                <a:cs typeface="2  Baran" pitchFamily="2" charset="-78"/>
              </a:rPr>
            </a:br>
            <a:r>
              <a:rPr lang="fa-IR" sz="2400" dirty="0" smtClean="0">
                <a:cs typeface="2  Baran" pitchFamily="2" charset="-78"/>
              </a:rPr>
              <a:t>4- اکسایش یونهای فلزی.</a:t>
            </a:r>
            <a:br>
              <a:rPr lang="fa-IR" sz="2400" dirty="0" smtClean="0">
                <a:cs typeface="2  Baran" pitchFamily="2" charset="-78"/>
              </a:rPr>
            </a:br>
            <a:r>
              <a:rPr lang="fa-IR" sz="2400" dirty="0" smtClean="0">
                <a:cs typeface="2  Baran" pitchFamily="2" charset="-78"/>
              </a:rPr>
              <a:t>5- اکسایش سیانیدها به مواد بی ضرر. </a:t>
            </a:r>
          </a:p>
          <a:p>
            <a:pPr algn="r" rtl="1">
              <a:lnSpc>
                <a:spcPct val="150000"/>
              </a:lnSpc>
            </a:pPr>
            <a:r>
              <a:rPr lang="fa-IR" sz="2400" dirty="0" smtClean="0">
                <a:cs typeface="2  Baran" pitchFamily="2" charset="-78"/>
              </a:rPr>
              <a:t> </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609600"/>
            <a:ext cx="9906000" cy="1066688"/>
          </a:xfrm>
        </p:spPr>
        <p:txBody>
          <a:bodyPr>
            <a:noAutofit/>
          </a:bodyPr>
          <a:lstStyle/>
          <a:p>
            <a:pPr algn="r" rtl="1">
              <a:lnSpc>
                <a:spcPct val="170000"/>
              </a:lnSpc>
            </a:pPr>
            <a:r>
              <a:rPr lang="fa-IR" sz="2800" b="1" dirty="0">
                <a:solidFill>
                  <a:srgbClr val="FFC000"/>
                </a:solidFill>
                <a:cs typeface="2  Baran" pitchFamily="2" charset="-78"/>
              </a:rPr>
              <a:t>روشهای به کار گرفته شده در مرحله گند زدایی:</a:t>
            </a:r>
          </a:p>
          <a:p>
            <a:pPr algn="r" rtl="1">
              <a:lnSpc>
                <a:spcPct val="170000"/>
              </a:lnSpc>
            </a:pPr>
            <a:r>
              <a:rPr lang="fa-IR" sz="2400" dirty="0" smtClean="0">
                <a:cs typeface="2  Baran" pitchFamily="2" charset="-78"/>
              </a:rPr>
              <a:t> خواص میکروب کشی </a:t>
            </a:r>
            <a:r>
              <a:rPr lang="fa-IR" sz="2400" dirty="0" smtClean="0">
                <a:solidFill>
                  <a:srgbClr val="6DC0FF"/>
                </a:solidFill>
                <a:cs typeface="2  Baran" pitchFamily="2" charset="-78"/>
              </a:rPr>
              <a:t>تشعشعات ناشی از پرتو فرابنفش </a:t>
            </a:r>
            <a:r>
              <a:rPr lang="fa-IR" sz="2400" dirty="0" smtClean="0">
                <a:cs typeface="2  Baran" pitchFamily="2" charset="-78"/>
              </a:rPr>
              <a:t>سبب شده تا از بدو آشنایی با آن در اوایل قرن بیستم، کاربردهای گسترده ای بیابد. برای گندزدایی از فاضلاب اولین بار در دهه 90 میلادی از اشعه فرابنفش استفاده گردید. در صورت استفاده از شدت مناسب پرتوهای تابیده شده، تشعشع فرابنفش قابلیت کشتن ویروسها و باکتریهای موجود در فاضلاب را بدون تولید مواد خطرناک دیگر را دارد. </a:t>
            </a:r>
            <a:br>
              <a:rPr lang="fa-IR" sz="2400" dirty="0" smtClean="0">
                <a:cs typeface="2  Baran" pitchFamily="2" charset="-78"/>
              </a:rPr>
            </a:br>
            <a:r>
              <a:rPr lang="fa-IR" sz="2400" dirty="0" smtClean="0">
                <a:solidFill>
                  <a:srgbClr val="6DC0FF"/>
                </a:solidFill>
                <a:cs typeface="2  Baran" pitchFamily="2" charset="-78"/>
              </a:rPr>
              <a:t>سیستمهای کربن فعال </a:t>
            </a:r>
            <a:r>
              <a:rPr lang="fa-IR" sz="2400" dirty="0" smtClean="0">
                <a:cs typeface="2  Baran" pitchFamily="2" charset="-78"/>
              </a:rPr>
              <a:t>یکی دیگر از روشهای معمول در حذف مواد ارگانیک عامل ایجاد رنگ و بو در تصفیه خانه های آب می باشد. </a:t>
            </a:r>
          </a:p>
          <a:p>
            <a:pPr algn="r" rtl="1">
              <a:lnSpc>
                <a:spcPct val="170000"/>
              </a:lnSpc>
            </a:pPr>
            <a:r>
              <a:rPr lang="fa-IR" sz="2400" dirty="0" smtClean="0">
                <a:cs typeface="2  Baran" pitchFamily="2" charset="-78"/>
              </a:rPr>
              <a:t> </a:t>
            </a:r>
          </a:p>
          <a:p>
            <a:pPr algn="r">
              <a:lnSpc>
                <a:spcPct val="170000"/>
              </a:lnSpc>
            </a:pPr>
            <a:endParaRPr lang="en-US" sz="2400" dirty="0">
              <a:cs typeface="2  Baran" pitchFamily="2" charset="-78"/>
            </a:endParaRPr>
          </a:p>
        </p:txBody>
      </p:sp>
      <p:sp>
        <p:nvSpPr>
          <p:cNvPr id="5" name="Footer Placeholder 4"/>
          <p:cNvSpPr>
            <a:spLocks noGrp="1"/>
          </p:cNvSpPr>
          <p:nvPr>
            <p:ph type="ftr" sz="quarter" idx="11"/>
          </p:nvPr>
        </p:nvSpPr>
        <p:spPr/>
        <p:txBody>
          <a:bodyPr/>
          <a:lstStyle/>
          <a:p>
            <a:endParaRPr lang="en-US"/>
          </a:p>
        </p:txBody>
      </p:sp>
      <p:pic>
        <p:nvPicPr>
          <p:cNvPr id="4" name="Picture 3" descr="teritary%20treatment.gif"/>
          <p:cNvPicPr>
            <a:picLocks noChangeAspect="1"/>
          </p:cNvPicPr>
          <p:nvPr/>
        </p:nvPicPr>
        <p:blipFill>
          <a:blip r:embed="rId2"/>
          <a:stretch>
            <a:fillRect/>
          </a:stretch>
        </p:blipFill>
        <p:spPr>
          <a:xfrm>
            <a:off x="533400" y="4012195"/>
            <a:ext cx="5562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533400"/>
            <a:ext cx="10058400" cy="1066688"/>
          </a:xfrm>
        </p:spPr>
        <p:txBody>
          <a:bodyPr>
            <a:noAutofit/>
          </a:bodyPr>
          <a:lstStyle/>
          <a:p>
            <a:pPr algn="justLow" rtl="1">
              <a:lnSpc>
                <a:spcPct val="150000"/>
              </a:lnSpc>
            </a:pPr>
            <a:r>
              <a:rPr lang="fa-IR" sz="2800" b="1" dirty="0">
                <a:solidFill>
                  <a:srgbClr val="6DC0FF"/>
                </a:solidFill>
                <a:cs typeface="2  Baran" pitchFamily="2" charset="-78"/>
              </a:rPr>
              <a:t>فرآوری و دفع لجن :</a:t>
            </a:r>
          </a:p>
          <a:p>
            <a:pPr algn="justLow" rtl="1">
              <a:lnSpc>
                <a:spcPct val="150000"/>
              </a:lnSpc>
            </a:pPr>
            <a:r>
              <a:rPr lang="fa-IR" sz="2400" dirty="0" smtClean="0">
                <a:cs typeface="2  Baran" pitchFamily="2" charset="-78"/>
              </a:rPr>
              <a:t>در مراحل مختلف تصفیه مقادیری لجن تولید می شود که می بایست آنها را به طریق مناسبی دفع نمود</a:t>
            </a:r>
            <a:r>
              <a:rPr lang="fa-IR" sz="2400" dirty="0" smtClean="0">
                <a:solidFill>
                  <a:srgbClr val="6DC0FF"/>
                </a:solidFill>
                <a:cs typeface="2  Baran" pitchFamily="2" charset="-78"/>
              </a:rPr>
              <a:t>.</a:t>
            </a:r>
          </a:p>
          <a:p>
            <a:pPr algn="justLow" rtl="1">
              <a:lnSpc>
                <a:spcPct val="150000"/>
              </a:lnSpc>
            </a:pPr>
            <a:r>
              <a:rPr lang="fa-IR" sz="2400" dirty="0" smtClean="0">
                <a:solidFill>
                  <a:srgbClr val="6DC0FF"/>
                </a:solidFill>
                <a:cs typeface="2  Baran" pitchFamily="2" charset="-78"/>
              </a:rPr>
              <a:t> </a:t>
            </a:r>
            <a:r>
              <a:rPr lang="fa-IR" sz="2400" dirty="0" smtClean="0">
                <a:cs typeface="2  Baran" pitchFamily="2" charset="-78"/>
              </a:rPr>
              <a:t>هضم هوازی و بی هوازی، تغلیظ لجن، استفاده از فیلترهای تحت فشار، تغلیظ به روش گریز از مرکز، بسترهای خشک کننده لجن و سوزاندن لجن راههای موجود برای دفع لجن می باشد. </a:t>
            </a:r>
            <a:endParaRPr lang="en-US" sz="2400" dirty="0" smtClean="0">
              <a:cs typeface="2  Baran" pitchFamily="2" charset="-78"/>
            </a:endParaRPr>
          </a:p>
          <a:p>
            <a:pPr algn="justLow" rtl="1">
              <a:lnSpc>
                <a:spcPct val="150000"/>
              </a:lnSpc>
            </a:pPr>
            <a:r>
              <a:rPr lang="fa-IR" sz="2400" dirty="0" smtClean="0">
                <a:cs typeface="2  Baran" pitchFamily="2" charset="-78"/>
              </a:rPr>
              <a:t/>
            </a:r>
            <a:br>
              <a:rPr lang="fa-IR" sz="2400" dirty="0" smtClean="0">
                <a:cs typeface="2  Baran" pitchFamily="2" charset="-78"/>
              </a:rPr>
            </a:br>
            <a:endParaRPr lang="fa-IR" sz="2400" dirty="0" smtClean="0">
              <a:cs typeface="2  Baran" pitchFamily="2" charset="-78"/>
            </a:endParaRPr>
          </a:p>
          <a:p>
            <a:pPr algn="justLow">
              <a:lnSpc>
                <a:spcPct val="150000"/>
              </a:lnSpc>
            </a:pPr>
            <a:endParaRPr lang="en-US" sz="2400" dirty="0">
              <a:cs typeface="2  Baran" pitchFamily="2" charset="-78"/>
            </a:endParaRPr>
          </a:p>
        </p:txBody>
      </p:sp>
      <p:sp>
        <p:nvSpPr>
          <p:cNvPr id="5" name="Footer Placeholder 4"/>
          <p:cNvSpPr>
            <a:spLocks noGrp="1"/>
          </p:cNvSpPr>
          <p:nvPr>
            <p:ph type="ftr" sz="quarter" idx="11"/>
          </p:nvPr>
        </p:nvSpPr>
        <p:spPr/>
        <p:txBody>
          <a:bodyPr/>
          <a:lstStyle/>
          <a:p>
            <a:endParaRPr lang="en-US"/>
          </a:p>
        </p:txBody>
      </p:sp>
      <p:pic>
        <p:nvPicPr>
          <p:cNvPr id="4" name="Picture 3" descr="sludge%20treatment.gif"/>
          <p:cNvPicPr>
            <a:picLocks noChangeAspect="1"/>
          </p:cNvPicPr>
          <p:nvPr/>
        </p:nvPicPr>
        <p:blipFill>
          <a:blip r:embed="rId2"/>
          <a:stretch>
            <a:fillRect/>
          </a:stretch>
        </p:blipFill>
        <p:spPr>
          <a:xfrm>
            <a:off x="762000" y="3581400"/>
            <a:ext cx="7010400" cy="28575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349736"/>
            <a:ext cx="9829800" cy="1066688"/>
          </a:xfrm>
        </p:spPr>
        <p:txBody>
          <a:bodyPr>
            <a:noAutofit/>
          </a:bodyPr>
          <a:lstStyle/>
          <a:p>
            <a:pPr algn="justLow" rtl="1">
              <a:lnSpc>
                <a:spcPct val="150000"/>
              </a:lnSpc>
            </a:pPr>
            <a:endParaRPr lang="fa-IR" sz="2400" b="1" dirty="0" smtClean="0">
              <a:solidFill>
                <a:srgbClr val="6DC0FF"/>
              </a:solidFill>
              <a:cs typeface="2  Baran" pitchFamily="2" charset="-78"/>
            </a:endParaRPr>
          </a:p>
          <a:p>
            <a:pPr algn="justLow" rtl="1">
              <a:lnSpc>
                <a:spcPct val="150000"/>
              </a:lnSpc>
            </a:pPr>
            <a:r>
              <a:rPr lang="fa-IR" sz="2400" b="1" dirty="0" smtClean="0">
                <a:solidFill>
                  <a:srgbClr val="6DC0FF"/>
                </a:solidFill>
                <a:cs typeface="2  Baran" pitchFamily="2" charset="-78"/>
              </a:rPr>
              <a:t>هضم هوازی </a:t>
            </a:r>
            <a:r>
              <a:rPr lang="fa-IR" sz="2400" dirty="0" smtClean="0">
                <a:cs typeface="2  Baran" pitchFamily="2" charset="-78"/>
              </a:rPr>
              <a:t>فرایندی است که در آن لجن تولید شده در قسمتهای مختلف تصفیه خانه برای مدت طولانی هوادهی می شود. هدف از هضم هوازی کاهش میزان لجنی است که در مراحل بعدی دفع می شود. </a:t>
            </a:r>
          </a:p>
          <a:p>
            <a:pPr algn="justLow" rtl="1">
              <a:lnSpc>
                <a:spcPct val="150000"/>
              </a:lnSpc>
            </a:pPr>
            <a:r>
              <a:rPr lang="fa-IR" sz="2400" b="1" dirty="0" smtClean="0">
                <a:solidFill>
                  <a:srgbClr val="6DC0FF"/>
                </a:solidFill>
                <a:cs typeface="2  Baran" pitchFamily="2" charset="-78"/>
              </a:rPr>
              <a:t>هضم بی هوازی </a:t>
            </a:r>
            <a:r>
              <a:rPr lang="fa-IR" sz="2400" dirty="0" smtClean="0">
                <a:cs typeface="2  Baran" pitchFamily="2" charset="-78"/>
              </a:rPr>
              <a:t>بر این واقعیت استوار است که اگر لجن ته نشین شده برای مدتی در یک تانک در بسته نگهداری شود، به مایع و گازی که عمدتا شامل متان است تبدیل می شود.</a:t>
            </a:r>
          </a:p>
          <a:p>
            <a:pPr algn="justLow" rtl="1">
              <a:lnSpc>
                <a:spcPct val="150000"/>
              </a:lnSpc>
            </a:pPr>
            <a:r>
              <a:rPr lang="fa-IR" sz="2400" b="1" dirty="0" smtClean="0">
                <a:solidFill>
                  <a:srgbClr val="6DC0FF"/>
                </a:solidFill>
                <a:cs typeface="2  Baran" pitchFamily="2" charset="-78"/>
              </a:rPr>
              <a:t>تغلیظ لجن </a:t>
            </a:r>
            <a:r>
              <a:rPr lang="fa-IR" sz="2400" dirty="0" smtClean="0">
                <a:cs typeface="2  Baran" pitchFamily="2" charset="-78"/>
              </a:rPr>
              <a:t>یکی از روشهای ابتدایی و متداول در فرآوری لجن می باشد. </a:t>
            </a:r>
          </a:p>
          <a:p>
            <a:pPr algn="justLow" rtl="1">
              <a:lnSpc>
                <a:spcPct val="150000"/>
              </a:lnSpc>
            </a:pPr>
            <a:r>
              <a:rPr lang="fa-IR" sz="2400" dirty="0" smtClean="0">
                <a:cs typeface="2  Baran" pitchFamily="2" charset="-78"/>
              </a:rPr>
              <a:t>این امر از طریق 1- گرانشی؛ که در آن از تانکهای استوانه ای مجهز به چنگک دوار استفاده می شود. و یا 2- شناورسازی با استفاده از هوای فشرده انجام می شود.</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99041"/>
            <a:ext cx="9982200" cy="1066688"/>
          </a:xfrm>
        </p:spPr>
        <p:txBody>
          <a:bodyPr>
            <a:noAutofit/>
          </a:bodyPr>
          <a:lstStyle/>
          <a:p>
            <a:pPr algn="r" rtl="1">
              <a:lnSpc>
                <a:spcPct val="170000"/>
              </a:lnSpc>
            </a:pPr>
            <a:r>
              <a:rPr lang="fa-IR" sz="2400" dirty="0" smtClean="0">
                <a:cs typeface="2  Baran" pitchFamily="2" charset="-78"/>
              </a:rPr>
              <a:t/>
            </a:r>
            <a:br>
              <a:rPr lang="fa-IR" sz="2400" dirty="0" smtClean="0">
                <a:cs typeface="2  Baran" pitchFamily="2" charset="-78"/>
              </a:rPr>
            </a:br>
            <a:r>
              <a:rPr lang="fa-IR" sz="2400" b="1" dirty="0" smtClean="0">
                <a:solidFill>
                  <a:srgbClr val="6DC0FF"/>
                </a:solidFill>
                <a:cs typeface="2  Baran" pitchFamily="2" charset="-78"/>
              </a:rPr>
              <a:t>خشک کردن لجن </a:t>
            </a:r>
            <a:r>
              <a:rPr lang="fa-IR" sz="2400" dirty="0" smtClean="0">
                <a:cs typeface="2  Baran" pitchFamily="2" charset="-78"/>
              </a:rPr>
              <a:t>بر روی بسترهای شنی بوسیله جریان هوا یکی از روشهای اقتصادی جهت آبگیری از لجن می باشد. این روش برای </a:t>
            </a:r>
            <a:r>
              <a:rPr lang="fa-IR" sz="2400" dirty="0" smtClean="0">
                <a:solidFill>
                  <a:srgbClr val="6DC0FF"/>
                </a:solidFill>
                <a:cs typeface="2  Baran" pitchFamily="2" charset="-78"/>
              </a:rPr>
              <a:t>تصفیه خانه های کوچک شهری و صنعتی </a:t>
            </a:r>
            <a:r>
              <a:rPr lang="fa-IR" sz="2400" dirty="0" smtClean="0">
                <a:cs typeface="2  Baran" pitchFamily="2" charset="-78"/>
              </a:rPr>
              <a:t>قابل استفاده می باشد. </a:t>
            </a:r>
          </a:p>
          <a:p>
            <a:pPr algn="r" rtl="1">
              <a:lnSpc>
                <a:spcPct val="170000"/>
              </a:lnSpc>
            </a:pPr>
            <a:r>
              <a:rPr lang="fa-IR" sz="2400" dirty="0" smtClean="0">
                <a:cs typeface="2  Baran" pitchFamily="2" charset="-78"/>
              </a:rPr>
              <a:t>آبگیری از لجن توسط دو مکانیزم انجام می شود. 1- جذب سطحی آب به داخل بستر شنی ، 2- تبخیر آب. </a:t>
            </a:r>
            <a:r>
              <a:rPr lang="fa-IR" sz="2400" dirty="0" smtClean="0">
                <a:solidFill>
                  <a:srgbClr val="FFC000"/>
                </a:solidFill>
                <a:cs typeface="2  Baran" pitchFamily="2" charset="-78"/>
              </a:rPr>
              <a:t>عملی بودن این روش منوط به دسترسی ارزان به سطح وسیعی از زمین و نیز آب و هوای مناسب ( آب و هوای گرم و خشک) می باشد</a:t>
            </a:r>
            <a:r>
              <a:rPr lang="fa-IR" sz="2400" dirty="0" smtClean="0">
                <a:cs typeface="2  Baran" pitchFamily="2" charset="-78"/>
              </a:rPr>
              <a:t>. </a:t>
            </a:r>
            <a:br>
              <a:rPr lang="fa-IR" sz="2400" dirty="0" smtClean="0">
                <a:cs typeface="2  Baran" pitchFamily="2" charset="-78"/>
              </a:rPr>
            </a:br>
            <a:r>
              <a:rPr lang="fa-IR" sz="2400" b="1" dirty="0" smtClean="0">
                <a:solidFill>
                  <a:srgbClr val="6DC0FF"/>
                </a:solidFill>
                <a:cs typeface="2  Baran" pitchFamily="2" charset="-78"/>
              </a:rPr>
              <a:t>سوزاندن لجن </a:t>
            </a:r>
            <a:r>
              <a:rPr lang="fa-IR" sz="2400" dirty="0" smtClean="0">
                <a:cs typeface="2  Baran" pitchFamily="2" charset="-78"/>
              </a:rPr>
              <a:t>شامل تبدیل مواد آلی به مواد اکسید شده یعنی دی اکسیدکربن ، خاکستر و آب می باشد. سوزاندن لجن عمدتا در تصفیه خانه های با ظرفیت متوسط به بالا که از انتخابهای محدودی جهت دفع لجن برخوردارند، انجام می شود</a:t>
            </a: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112"/>
            <a:ext cx="9906000" cy="1066688"/>
          </a:xfrm>
        </p:spPr>
        <p:txBody>
          <a:bodyPr>
            <a:noAutofit/>
          </a:bodyPr>
          <a:lstStyle/>
          <a:p>
            <a:pPr algn="r" rtl="1">
              <a:lnSpc>
                <a:spcPct val="150000"/>
              </a:lnSpc>
            </a:pPr>
            <a:r>
              <a:rPr lang="fa-IR" sz="2800" b="1" dirty="0">
                <a:solidFill>
                  <a:srgbClr val="6DC0FF"/>
                </a:solidFill>
                <a:cs typeface="2  Baran" pitchFamily="2" charset="-78"/>
              </a:rPr>
              <a:t>روشهای جدید در تصفیه فاضلاب </a:t>
            </a:r>
            <a:r>
              <a:rPr lang="en-US" sz="2800" b="1" dirty="0">
                <a:solidFill>
                  <a:srgbClr val="6DC0FF"/>
                </a:solidFill>
                <a:cs typeface="2  Baran" pitchFamily="2" charset="-78"/>
              </a:rPr>
              <a:t>SBR, UASB,….. ) :</a:t>
            </a:r>
            <a:r>
              <a:rPr lang="fa-IR" sz="2800" b="1" dirty="0">
                <a:solidFill>
                  <a:srgbClr val="6DC0FF"/>
                </a:solidFill>
                <a:cs typeface="2  Baran" pitchFamily="2" charset="-78"/>
              </a:rPr>
              <a:t>)</a:t>
            </a:r>
            <a:endParaRPr lang="en-US" sz="2800" b="1" dirty="0">
              <a:solidFill>
                <a:srgbClr val="6DC0FF"/>
              </a:solidFill>
              <a:cs typeface="2  Baran" pitchFamily="2" charset="-78"/>
            </a:endParaRPr>
          </a:p>
          <a:p>
            <a:pPr algn="r" rtl="1">
              <a:lnSpc>
                <a:spcPct val="150000"/>
              </a:lnSpc>
            </a:pPr>
            <a:r>
              <a:rPr lang="fa-IR" sz="2400" b="1" dirty="0" smtClean="0">
                <a:solidFill>
                  <a:srgbClr val="6DC0FF"/>
                </a:solidFill>
                <a:cs typeface="2  Baran" pitchFamily="2" charset="-78"/>
              </a:rPr>
              <a:t>واحد </a:t>
            </a:r>
            <a:r>
              <a:rPr lang="en-US" sz="2400" b="1" dirty="0" smtClean="0">
                <a:solidFill>
                  <a:srgbClr val="6DC0FF"/>
                </a:solidFill>
                <a:cs typeface="2  Baran" pitchFamily="2" charset="-78"/>
              </a:rPr>
              <a:t>SBR </a:t>
            </a:r>
            <a:r>
              <a:rPr lang="en-US" sz="2400" dirty="0" smtClean="0">
                <a:cs typeface="2  Baran" pitchFamily="2" charset="-78"/>
              </a:rPr>
              <a:t/>
            </a:r>
            <a:br>
              <a:rPr lang="en-US" sz="2400" dirty="0" smtClean="0">
                <a:cs typeface="2  Baran" pitchFamily="2" charset="-78"/>
              </a:rPr>
            </a:br>
            <a:r>
              <a:rPr lang="fa-IR" sz="2400" dirty="0" smtClean="0">
                <a:cs typeface="2  Baran" pitchFamily="2" charset="-78"/>
              </a:rPr>
              <a:t>واحد </a:t>
            </a:r>
            <a:r>
              <a:rPr lang="en-US" sz="2400" dirty="0" smtClean="0">
                <a:cs typeface="2  Baran" pitchFamily="2" charset="-78"/>
              </a:rPr>
              <a:t>SBR </a:t>
            </a:r>
            <a:r>
              <a:rPr lang="fa-IR" sz="2400" dirty="0" smtClean="0">
                <a:cs typeface="2  Baran" pitchFamily="2" charset="-78"/>
              </a:rPr>
              <a:t>از یک راکتور پر و خالی شونده تشکیل شده که در آن اختلاط کامل صورت می گیرد و علاوه بر آن هوادهی و ته نشینی که بعد از مرحله واکنش می باشد،در یک تانک انجام می شود. در تمام سیستمهای </a:t>
            </a:r>
            <a:r>
              <a:rPr lang="en-US" sz="2400" dirty="0" smtClean="0">
                <a:cs typeface="2  Baran" pitchFamily="2" charset="-78"/>
              </a:rPr>
              <a:t>SBR </a:t>
            </a:r>
            <a:r>
              <a:rPr lang="fa-IR" sz="2400" dirty="0" smtClean="0">
                <a:cs typeface="2  Baran" pitchFamily="2" charset="-78"/>
              </a:rPr>
              <a:t>عمل تصفیه در قالب 5 مرحله بصورت متوالی انجام می شود.</a:t>
            </a:r>
            <a:br>
              <a:rPr lang="fa-IR" sz="2400" dirty="0" smtClean="0">
                <a:cs typeface="2  Baran" pitchFamily="2" charset="-78"/>
              </a:rPr>
            </a:br>
            <a:r>
              <a:rPr lang="fa-IR" sz="2400" dirty="0" smtClean="0">
                <a:cs typeface="2  Baran" pitchFamily="2" charset="-78"/>
              </a:rPr>
              <a:t>1- پرشدن، </a:t>
            </a:r>
          </a:p>
          <a:p>
            <a:pPr algn="r" rtl="1">
              <a:lnSpc>
                <a:spcPct val="150000"/>
              </a:lnSpc>
            </a:pPr>
            <a:r>
              <a:rPr lang="fa-IR" sz="2400" dirty="0" smtClean="0">
                <a:cs typeface="2  Baran" pitchFamily="2" charset="-78"/>
              </a:rPr>
              <a:t>2- واکنش(هوادهی)،</a:t>
            </a:r>
            <a:br>
              <a:rPr lang="fa-IR" sz="2400" dirty="0" smtClean="0">
                <a:cs typeface="2  Baran" pitchFamily="2" charset="-78"/>
              </a:rPr>
            </a:br>
            <a:r>
              <a:rPr lang="fa-IR" sz="2400" dirty="0" smtClean="0">
                <a:cs typeface="2  Baran" pitchFamily="2" charset="-78"/>
              </a:rPr>
              <a:t>3- ته نشینی،</a:t>
            </a:r>
            <a:br>
              <a:rPr lang="fa-IR" sz="2400" dirty="0" smtClean="0">
                <a:cs typeface="2  Baran" pitchFamily="2" charset="-78"/>
              </a:rPr>
            </a:br>
            <a:r>
              <a:rPr lang="fa-IR" sz="2400" dirty="0" smtClean="0">
                <a:cs typeface="2  Baran" pitchFamily="2" charset="-78"/>
              </a:rPr>
              <a:t>4- تخلیه ، </a:t>
            </a:r>
            <a:br>
              <a:rPr lang="fa-IR" sz="2400" dirty="0" smtClean="0">
                <a:cs typeface="2  Baran" pitchFamily="2" charset="-78"/>
              </a:rPr>
            </a:br>
            <a:r>
              <a:rPr lang="fa-IR" sz="2400" dirty="0" smtClean="0">
                <a:cs typeface="2  Baran" pitchFamily="2" charset="-78"/>
              </a:rPr>
              <a:t>5- آزاد. </a:t>
            </a:r>
            <a:br>
              <a:rPr lang="fa-IR" sz="2400" dirty="0" smtClean="0">
                <a:cs typeface="2  Baran" pitchFamily="2" charset="-78"/>
              </a:rPr>
            </a:br>
            <a:endParaRPr lang="fa-IR" sz="2400" dirty="0" smtClean="0">
              <a:cs typeface="2  Baran" pitchFamily="2" charset="-78"/>
            </a:endParaRP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ChangeAspect="1" noChangeArrowheads="1"/>
          </p:cNvPicPr>
          <p:nvPr/>
        </p:nvPicPr>
        <p:blipFill>
          <a:blip r:embed="rId2"/>
          <a:srcRect t="34667" r="59444" b="56444"/>
          <a:stretch>
            <a:fillRect/>
          </a:stretch>
        </p:blipFill>
        <p:spPr bwMode="auto">
          <a:xfrm>
            <a:off x="1516435" y="3859795"/>
            <a:ext cx="6019800" cy="1447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14456"/>
            <a:ext cx="9677400" cy="1066688"/>
          </a:xfrm>
        </p:spPr>
        <p:txBody>
          <a:bodyPr>
            <a:noAutofit/>
          </a:bodyPr>
          <a:lstStyle/>
          <a:p>
            <a:pPr algn="r" rtl="1">
              <a:lnSpc>
                <a:spcPct val="200000"/>
              </a:lnSpc>
            </a:pPr>
            <a:r>
              <a:rPr lang="fa-IR" sz="2400" dirty="0" smtClean="0">
                <a:solidFill>
                  <a:srgbClr val="6DC0FF"/>
                </a:solidFill>
                <a:cs typeface="2  Baran" pitchFamily="2" charset="-78"/>
              </a:rPr>
              <a:t>در طی مرحله پرشدن، </a:t>
            </a:r>
            <a:r>
              <a:rPr lang="fa-IR" sz="2400" dirty="0" smtClean="0">
                <a:cs typeface="2  Baran" pitchFamily="2" charset="-78"/>
              </a:rPr>
              <a:t>فاضلاب به سیستم وارد می شود. در طی فرایند پر شدن سطح مایع موجود در راکتور از 75درصد در انتهای مرحله آزاد به 100درصد می رسد. در خلال پرشدن، محتویات راکتور در حال مخلوط شدن و یا مخلوط و هوادهی شدن توامان هستند تا به واکنشهای بیولوژیکی در حال انجام در داخل راکتور سرعت ببخشند. </a:t>
            </a:r>
            <a:br>
              <a:rPr lang="fa-IR" sz="2400" dirty="0" smtClean="0">
                <a:cs typeface="2  Baran" pitchFamily="2" charset="-78"/>
              </a:rPr>
            </a:br>
            <a:r>
              <a:rPr lang="fa-IR" sz="2400" dirty="0" smtClean="0">
                <a:solidFill>
                  <a:srgbClr val="6DC0FF"/>
                </a:solidFill>
                <a:cs typeface="2  Baran" pitchFamily="2" charset="-78"/>
              </a:rPr>
              <a:t>در طی فرایند ته نشینی، </a:t>
            </a:r>
            <a:r>
              <a:rPr lang="fa-IR" sz="2400" dirty="0" smtClean="0">
                <a:cs typeface="2  Baran" pitchFamily="2" charset="-78"/>
              </a:rPr>
              <a:t>مواد جامد تحت شرایط سکون شروع به ته نشینی می کنند و نتیجه آن پساب تصفیه شده ایست که آماده تخلیه از سیستم است. پساب تصفیه شده در طی مرحله تخلیه از سیستم خارج می شود. </a:t>
            </a:r>
            <a:br>
              <a:rPr lang="fa-IR" sz="2400" dirty="0" smtClean="0">
                <a:cs typeface="2  Baran" pitchFamily="2" charset="-78"/>
              </a:rPr>
            </a:b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762000"/>
            <a:ext cx="9525000" cy="1066688"/>
          </a:xfrm>
        </p:spPr>
        <p:txBody>
          <a:bodyPr>
            <a:noAutofit/>
          </a:bodyPr>
          <a:lstStyle/>
          <a:p>
            <a:pPr algn="r" rtl="1">
              <a:lnSpc>
                <a:spcPct val="170000"/>
              </a:lnSpc>
            </a:pPr>
            <a:r>
              <a:rPr lang="fa-IR" sz="2800" b="1" dirty="0">
                <a:solidFill>
                  <a:srgbClr val="6DC0FF"/>
                </a:solidFill>
                <a:cs typeface="2  Baran" pitchFamily="2" charset="-78"/>
              </a:rPr>
              <a:t>واحد</a:t>
            </a:r>
            <a:r>
              <a:rPr lang="en-US" sz="2800" b="1" dirty="0">
                <a:solidFill>
                  <a:srgbClr val="6DC0FF"/>
                </a:solidFill>
                <a:cs typeface="2  Baran" pitchFamily="2" charset="-78"/>
              </a:rPr>
              <a:t>UASB </a:t>
            </a:r>
            <a:r>
              <a:rPr lang="en-US" sz="2400" dirty="0" smtClean="0">
                <a:cs typeface="2  Baran" pitchFamily="2" charset="-78"/>
              </a:rPr>
              <a:t/>
            </a:r>
            <a:br>
              <a:rPr lang="en-US" sz="2400" dirty="0" smtClean="0">
                <a:cs typeface="2  Baran" pitchFamily="2" charset="-78"/>
              </a:rPr>
            </a:br>
            <a:r>
              <a:rPr lang="fa-IR" sz="2400" dirty="0" smtClean="0">
                <a:cs typeface="2  Baran" pitchFamily="2" charset="-78"/>
              </a:rPr>
              <a:t>یکی از پیشرفت های قابل توجه در تکنولوژی مربوط به سیستمهای </a:t>
            </a:r>
            <a:r>
              <a:rPr lang="fa-IR" sz="2400" dirty="0" smtClean="0">
                <a:solidFill>
                  <a:srgbClr val="FFC000"/>
                </a:solidFill>
                <a:cs typeface="2  Baran" pitchFamily="2" charset="-78"/>
              </a:rPr>
              <a:t>تصفیه بی هوازی </a:t>
            </a:r>
            <a:r>
              <a:rPr lang="fa-IR" sz="2400" dirty="0" smtClean="0">
                <a:cs typeface="2  Baran" pitchFamily="2" charset="-78"/>
              </a:rPr>
              <a:t>راکتور می باشد که در اواخر دهه 70 میلادی در هلند شکل گرفت. در این فرایند، فاضلاب از انتهای راکتور </a:t>
            </a:r>
            <a:r>
              <a:rPr lang="en-US" sz="2400" dirty="0" smtClean="0">
                <a:cs typeface="2  Baran" pitchFamily="2" charset="-78"/>
              </a:rPr>
              <a:t>UASB </a:t>
            </a:r>
            <a:r>
              <a:rPr lang="fa-IR" sz="2400" dirty="0" smtClean="0">
                <a:cs typeface="2  Baran" pitchFamily="2" charset="-78"/>
              </a:rPr>
              <a:t>وارد آن شده و از میان واحد روکش لجن به سمت بالا جریان پیدا می کند.</a:t>
            </a:r>
            <a:br>
              <a:rPr lang="fa-IR" sz="2400" dirty="0" smtClean="0">
                <a:cs typeface="2  Baran" pitchFamily="2" charset="-78"/>
              </a:rPr>
            </a:br>
            <a:r>
              <a:rPr lang="fa-IR" sz="2400" dirty="0" smtClean="0">
                <a:cs typeface="2  Baran" pitchFamily="2" charset="-78"/>
              </a:rPr>
              <a:t>تولید لجن بصورت دانه دانه در سیستمهای </a:t>
            </a:r>
            <a:r>
              <a:rPr lang="en-US" sz="2400" dirty="0" smtClean="0">
                <a:cs typeface="2  Baran" pitchFamily="2" charset="-78"/>
              </a:rPr>
              <a:t>UASB </a:t>
            </a:r>
            <a:r>
              <a:rPr lang="fa-IR" sz="2400" dirty="0" smtClean="0">
                <a:cs typeface="2  Baran" pitchFamily="2" charset="-78"/>
              </a:rPr>
              <a:t>به چندماه </a:t>
            </a:r>
            <a:endParaRPr lang="en-US" sz="2400" dirty="0" smtClean="0">
              <a:cs typeface="2  Baran" pitchFamily="2" charset="-78"/>
            </a:endParaRPr>
          </a:p>
          <a:p>
            <a:pPr algn="r" rtl="1">
              <a:lnSpc>
                <a:spcPct val="170000"/>
              </a:lnSpc>
            </a:pPr>
            <a:r>
              <a:rPr lang="fa-IR" sz="2400" dirty="0" smtClean="0">
                <a:cs typeface="2  Baran" pitchFamily="2" charset="-78"/>
              </a:rPr>
              <a:t>زمان </a:t>
            </a:r>
            <a:r>
              <a:rPr lang="fa-IR" sz="2400" dirty="0" smtClean="0">
                <a:cs typeface="2  Baran" pitchFamily="2" charset="-78"/>
              </a:rPr>
              <a:t>احتیاج دارد که این زمان را با برخی افزودنی ها به آن، </a:t>
            </a:r>
            <a:endParaRPr lang="en-US" sz="2400" dirty="0" smtClean="0">
              <a:cs typeface="2  Baran" pitchFamily="2" charset="-78"/>
            </a:endParaRPr>
          </a:p>
          <a:p>
            <a:pPr algn="r" rtl="1">
              <a:lnSpc>
                <a:spcPct val="170000"/>
              </a:lnSpc>
            </a:pPr>
            <a:r>
              <a:rPr lang="fa-IR" sz="2400" dirty="0" smtClean="0">
                <a:cs typeface="2  Baran" pitchFamily="2" charset="-78"/>
              </a:rPr>
              <a:t>می </a:t>
            </a:r>
            <a:r>
              <a:rPr lang="fa-IR" sz="2400" dirty="0" smtClean="0">
                <a:cs typeface="2  Baran" pitchFamily="2" charset="-78"/>
              </a:rPr>
              <a:t>توان کاهش داد.</a:t>
            </a:r>
          </a:p>
          <a:p>
            <a:pPr algn="just" rtl="1">
              <a:lnSpc>
                <a:spcPct val="170000"/>
              </a:lnSpc>
            </a:pPr>
            <a:r>
              <a:rPr lang="fa-IR" sz="2400" dirty="0" smtClean="0">
                <a:cs typeface="2  Baran" pitchFamily="2" charset="-78"/>
              </a:rPr>
              <a:t> </a:t>
            </a:r>
          </a:p>
          <a:p>
            <a:pPr algn="just">
              <a:lnSpc>
                <a:spcPct val="17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pic>
        <p:nvPicPr>
          <p:cNvPr id="3074" name="Picture 2"/>
          <p:cNvPicPr>
            <a:picLocks noChangeAspect="1" noChangeArrowheads="1"/>
          </p:cNvPicPr>
          <p:nvPr/>
        </p:nvPicPr>
        <p:blipFill>
          <a:blip r:embed="rId2"/>
          <a:srcRect l="13889" t="64889" r="62222" b="5778"/>
          <a:stretch>
            <a:fillRect/>
          </a:stretch>
        </p:blipFill>
        <p:spPr bwMode="auto">
          <a:xfrm>
            <a:off x="838200" y="3124200"/>
            <a:ext cx="3962401" cy="3323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00"/>
            <a:ext cx="9753600" cy="3657600"/>
          </a:xfrm>
        </p:spPr>
        <p:txBody>
          <a:bodyPr>
            <a:noAutofit/>
          </a:bodyPr>
          <a:lstStyle/>
          <a:p>
            <a:pPr algn="just" rtl="1">
              <a:lnSpc>
                <a:spcPct val="150000"/>
              </a:lnSpc>
            </a:pPr>
            <a:r>
              <a:rPr lang="fa-IR" sz="2800" b="1" dirty="0">
                <a:solidFill>
                  <a:srgbClr val="6DC0FF"/>
                </a:solidFill>
                <a:cs typeface="2  Baran" pitchFamily="2" charset="-78"/>
              </a:rPr>
              <a:t>استفاده از نور خورشید در تصفیه فاضلاب:</a:t>
            </a:r>
          </a:p>
          <a:p>
            <a:pPr algn="just" rtl="1">
              <a:lnSpc>
                <a:spcPct val="150000"/>
              </a:lnSpc>
            </a:pPr>
            <a:r>
              <a:rPr lang="fa-IR" sz="2400" dirty="0" smtClean="0">
                <a:cs typeface="2  Baran" pitchFamily="2" charset="-78"/>
              </a:rPr>
              <a:t>یكی از روش‌های بازیافت آب‌های آلوده، </a:t>
            </a:r>
            <a:r>
              <a:rPr lang="fa-IR" sz="2400" dirty="0" smtClean="0">
                <a:solidFill>
                  <a:srgbClr val="FFC000"/>
                </a:solidFill>
                <a:cs typeface="2  Baran" pitchFamily="2" charset="-78"/>
              </a:rPr>
              <a:t>استفاده از نور خورشید </a:t>
            </a:r>
            <a:r>
              <a:rPr lang="fa-IR" sz="2400" dirty="0" smtClean="0">
                <a:cs typeface="2  Baran" pitchFamily="2" charset="-78"/>
              </a:rPr>
              <a:t>است. سیستم شبنم  خورشیدی از روش‌های جدید بازیافت آب است كه براساس تراوش تبخیری کار می کند. انرژی خورشیدی موردنیاز این سیستم از طریق تشعشع خورشیدی تامین می‌شود. این سیستم اولین بار برای بازیافت آب شیرین از آب دریا مورد استفاده قرار گرفت و با توجه به استفاده از غشاء در این سیستم انتظار می‌رود در كاربردهای بازیافت آب از پساب‌های آلوده و شور در مقایسه با روش‌های معمول، آب با كیفیت بالاتری حاصل شود. </a:t>
            </a:r>
            <a:br>
              <a:rPr lang="fa-IR" sz="2400" dirty="0" smtClean="0">
                <a:cs typeface="2  Baran" pitchFamily="2" charset="-78"/>
              </a:rPr>
            </a:b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85800"/>
            <a:ext cx="9982200" cy="4114800"/>
          </a:xfrm>
        </p:spPr>
        <p:txBody>
          <a:bodyPr>
            <a:noAutofit/>
          </a:bodyPr>
          <a:lstStyle/>
          <a:p>
            <a:pPr algn="r">
              <a:lnSpc>
                <a:spcPct val="150000"/>
              </a:lnSpc>
            </a:pPr>
            <a:r>
              <a:rPr lang="fa-IR" sz="2400" dirty="0" smtClean="0">
                <a:solidFill>
                  <a:srgbClr val="6DC0FF"/>
                </a:solidFill>
                <a:cs typeface="2  Baran" pitchFamily="2" charset="-78"/>
              </a:rPr>
              <a:t>مقدمه:</a:t>
            </a:r>
          </a:p>
          <a:p>
            <a:pPr algn="r">
              <a:lnSpc>
                <a:spcPct val="150000"/>
              </a:lnSpc>
            </a:pPr>
            <a:r>
              <a:rPr lang="fa-IR" sz="2400" dirty="0" smtClean="0">
                <a:cs typeface="2  Baran" pitchFamily="2" charset="-78"/>
              </a:rPr>
              <a:t>آب یکی از بزرگترین چالشهای قرن حاضر است که می تواند سر منشا بسیاری از تحولات مثبت و منفی جهان قرار بگیرد.</a:t>
            </a:r>
          </a:p>
          <a:p>
            <a:pPr algn="r">
              <a:lnSpc>
                <a:spcPct val="150000"/>
              </a:lnSpc>
            </a:pPr>
            <a:r>
              <a:rPr lang="fa-IR" sz="2400" dirty="0" smtClean="0">
                <a:solidFill>
                  <a:schemeClr val="accent1">
                    <a:lumMod val="60000"/>
                    <a:lumOff val="40000"/>
                  </a:schemeClr>
                </a:solidFill>
                <a:cs typeface="2  Baran" pitchFamily="2" charset="-78"/>
              </a:rPr>
              <a:t>97/5</a:t>
            </a:r>
            <a:r>
              <a:rPr lang="fa-IR" sz="2400" dirty="0" smtClean="0">
                <a:cs typeface="2  Baran" pitchFamily="2" charset="-78"/>
              </a:rPr>
              <a:t>درصد آب کره زمین در دریاها و دریاچه ها است که آب شور را تشکیل میدهد.</a:t>
            </a:r>
            <a:r>
              <a:rPr lang="fa-IR" sz="2400" dirty="0" smtClean="0">
                <a:solidFill>
                  <a:schemeClr val="accent1">
                    <a:lumMod val="60000"/>
                    <a:lumOff val="40000"/>
                  </a:schemeClr>
                </a:solidFill>
                <a:cs typeface="2  Baran" pitchFamily="2" charset="-78"/>
              </a:rPr>
              <a:t>2/5</a:t>
            </a:r>
            <a:r>
              <a:rPr lang="fa-IR" sz="2400" dirty="0" smtClean="0">
                <a:cs typeface="2  Baran" pitchFamily="2" charset="-78"/>
              </a:rPr>
              <a:t> درصد آب شیرینی است که در زمین وجود دارد که از آن </a:t>
            </a:r>
            <a:r>
              <a:rPr lang="fa-IR" sz="2400" dirty="0" smtClean="0">
                <a:solidFill>
                  <a:schemeClr val="accent1">
                    <a:lumMod val="60000"/>
                    <a:lumOff val="40000"/>
                  </a:schemeClr>
                </a:solidFill>
                <a:cs typeface="2  Baran" pitchFamily="2" charset="-78"/>
              </a:rPr>
              <a:t>0/3</a:t>
            </a:r>
            <a:r>
              <a:rPr lang="fa-IR" sz="2400" dirty="0" smtClean="0">
                <a:cs typeface="2  Baran" pitchFamily="2" charset="-78"/>
              </a:rPr>
              <a:t> درصد آب رودخانه ها و </a:t>
            </a:r>
            <a:r>
              <a:rPr lang="fa-IR" sz="2400" dirty="0" smtClean="0">
                <a:solidFill>
                  <a:schemeClr val="accent1">
                    <a:lumMod val="60000"/>
                    <a:lumOff val="40000"/>
                  </a:schemeClr>
                </a:solidFill>
                <a:cs typeface="2  Baran" pitchFamily="2" charset="-78"/>
              </a:rPr>
              <a:t>30/8</a:t>
            </a:r>
            <a:r>
              <a:rPr lang="fa-IR" sz="2400" dirty="0" smtClean="0">
                <a:cs typeface="2  Baran" pitchFamily="2" charset="-78"/>
              </a:rPr>
              <a:t> درصد آبهای زیر زمینی و </a:t>
            </a:r>
            <a:r>
              <a:rPr lang="fa-IR" sz="2400" dirty="0" smtClean="0">
                <a:solidFill>
                  <a:schemeClr val="accent1">
                    <a:lumMod val="60000"/>
                    <a:lumOff val="40000"/>
                  </a:schemeClr>
                </a:solidFill>
                <a:cs typeface="2  Baran" pitchFamily="2" charset="-78"/>
              </a:rPr>
              <a:t>68/9 </a:t>
            </a:r>
          </a:p>
          <a:p>
            <a:pPr algn="r">
              <a:lnSpc>
                <a:spcPct val="150000"/>
              </a:lnSpc>
            </a:pPr>
            <a:r>
              <a:rPr lang="fa-IR" sz="2400" dirty="0" smtClean="0">
                <a:cs typeface="2  Baran" pitchFamily="2" charset="-78"/>
              </a:rPr>
              <a:t>درصد یخچالها و پوشش دایمی برف کوهها است.</a:t>
            </a:r>
          </a:p>
          <a:p>
            <a:pPr algn="r">
              <a:lnSpc>
                <a:spcPct val="150000"/>
              </a:lnSpc>
            </a:pPr>
            <a:r>
              <a:rPr lang="fa-IR" sz="2400" dirty="0" smtClean="0">
                <a:cs typeface="2  Baran" pitchFamily="2" charset="-78"/>
              </a:rPr>
              <a:t>طبق مطالعات موسسه بین المللی آب در نیم قرن آینده( سال 2050 ) در65 کشورجهان با جمعیت 7 میلیارد نفربا کمبود آب مواجه می شوند، این مطالعات عنوان می کند که در سال 1950 در 12 کشور جهان با جمعیت 20 میلیون نفر با کمبود آب مواجه بوده اند، ضمن اینکه در سال 1990 در26 کشور جهان با 300 میلیون نفرجمعیت و امروزه در45 کشورجهان با 1.1 میلیارد نفر جمعیت با کمبود آب مواجه هستند؛ لذا کمبود منابع آب شیرین بشررا ناچاربه جستجو برای دستیابی به دانش فنی و تکنولوژیکی استفاده از باقی مانده آب شیرین می نماید. </a:t>
            </a:r>
            <a:endParaRPr lang="en-US" sz="2400" dirty="0" smtClean="0">
              <a:cs typeface="2  Baran" pitchFamily="2" charset="-78"/>
            </a:endParaRPr>
          </a:p>
          <a:p>
            <a:pPr algn="ctr">
              <a:lnSpc>
                <a:spcPct val="150000"/>
              </a:lnSpc>
            </a:pPr>
            <a:r>
              <a:rPr lang="fa-IR" sz="2400" dirty="0" smtClean="0">
                <a:solidFill>
                  <a:srgbClr val="6DC0FF"/>
                </a:solidFill>
                <a:effectLst>
                  <a:outerShdw blurRad="38100" dist="38100" dir="2700000" algn="tl">
                    <a:srgbClr val="000000">
                      <a:alpha val="43137"/>
                    </a:srgbClr>
                  </a:outerShdw>
                </a:effectLst>
                <a:cs typeface="2  Baran" pitchFamily="2" charset="-78"/>
              </a:rPr>
              <a:t>بنا بر این بین توان تامین آب و شدت تقاضا در جهان خلا یی وجود دارد که بحران آفرین است.</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14456"/>
            <a:ext cx="10058400" cy="1066688"/>
          </a:xfrm>
        </p:spPr>
        <p:txBody>
          <a:bodyPr>
            <a:noAutofit/>
          </a:bodyPr>
          <a:lstStyle/>
          <a:p>
            <a:pPr algn="just" rtl="1">
              <a:lnSpc>
                <a:spcPct val="200000"/>
              </a:lnSpc>
            </a:pPr>
            <a:r>
              <a:rPr lang="fa-IR" sz="2400" dirty="0" smtClean="0">
                <a:cs typeface="2  Baran" pitchFamily="2" charset="-78"/>
              </a:rPr>
              <a:t>مكانیسم كار به این ترتیب است كه آب از لایه درونی غشاء به صورت قطرات به لایه بیرونی تراوش می‌كند و در آن نقطه تبخیر می‌شود و بخارات جمع شده در خارج غشاء به وسیله كانال‌هایی جمع‌آوری می‌شوند. نمك‌های محلول و دیگر آلودگی‌های موجود در پساب در طرف دیگر غشاء غلیظ می‌شوند. جریان پساب غلیظ شده در غشاء‌ها به آهستگی به سمت تانك نگهداری پساب غلیظ شده حركت می‌‌كند و پساب تغذیه نیز با همان دبی وارد غشاء می‌شود. به این ترتیب غلظت نمك، فلزات و دیگر مواد آلوده‌كننده در پساب در غشاء افزایش می‌یابد. در عمل تصفیه، مواد محلول مثل نمك‌ها، فلزات سنگین به همراه آب با ضخامت كمی از دیواره غشاء عبور می‌كنند. بر اثر حرارت حاصل از نور خورشید، آب در سطح بیرونی تبخیر می‌شود و تركیبات نمكی در محلول باقی می‌مانند.</a:t>
            </a: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914456"/>
            <a:ext cx="9829800" cy="1066688"/>
          </a:xfrm>
        </p:spPr>
        <p:txBody>
          <a:bodyPr>
            <a:noAutofit/>
          </a:bodyPr>
          <a:lstStyle/>
          <a:p>
            <a:pPr algn="r" rtl="1">
              <a:lnSpc>
                <a:spcPct val="170000"/>
              </a:lnSpc>
            </a:pPr>
            <a:r>
              <a:rPr lang="fa-IR" sz="2800" b="1" dirty="0">
                <a:solidFill>
                  <a:srgbClr val="6DC0FF"/>
                </a:solidFill>
                <a:cs typeface="2  Baran" pitchFamily="2" charset="-78"/>
              </a:rPr>
              <a:t>مناطق مناسب جهت تصفیه با روش نور خورشید:</a:t>
            </a:r>
          </a:p>
          <a:p>
            <a:pPr algn="r" rtl="1">
              <a:lnSpc>
                <a:spcPct val="170000"/>
              </a:lnSpc>
            </a:pPr>
            <a:r>
              <a:rPr lang="fa-IR" sz="2400" b="1" dirty="0" smtClean="0">
                <a:cs typeface="2  Baran" pitchFamily="2" charset="-78"/>
              </a:rPr>
              <a:t>در مناطقی كه زمین فراوان و ارزان و میزان تابش نورخورشید زیاد است و پساب‌های نمكی با حجم زیاد وجود دارد سیستم تصفیه خورشیدی می‌تواند اقتصادی باشد. </a:t>
            </a:r>
          </a:p>
          <a:p>
            <a:pPr algn="r" rtl="1">
              <a:lnSpc>
                <a:spcPct val="170000"/>
              </a:lnSpc>
            </a:pPr>
            <a:r>
              <a:rPr lang="fa-IR" sz="2400" b="1" dirty="0" smtClean="0">
                <a:cs typeface="2  Baran" pitchFamily="2" charset="-78"/>
              </a:rPr>
              <a:t>با توجه به شرایط اقلیمی كشورمان ایران، این روش می‌تواند در مناطق جنوبی كشور كه مشكل تصفیه فاضلاب هم دارند به عنوان روشی مناسب و مقرون به صرفه مورد استفاده قرار گیرد. از طرفی سیستم‌های پیشرفته غیرهوازی و كاربرد آسان و ارزان آنها ،از آنجا كه عمدتا این سیستم‌ها تجهیزات مكانیكی ندارند و زیرزمین قرار می‌گیرند، فضای زیادی اشغال نمی‌كنند.</a:t>
            </a:r>
            <a:br>
              <a:rPr lang="fa-IR" sz="2400" b="1" dirty="0" smtClean="0">
                <a:cs typeface="2  Baran" pitchFamily="2" charset="-78"/>
              </a:rPr>
            </a:br>
            <a:r>
              <a:rPr lang="fa-IR" sz="2400" b="1" dirty="0" smtClean="0">
                <a:cs typeface="2  Baran" pitchFamily="2" charset="-78"/>
              </a:rPr>
              <a:t/>
            </a:r>
            <a:br>
              <a:rPr lang="fa-IR" sz="2400" b="1" dirty="0" smtClean="0">
                <a:cs typeface="2  Baran" pitchFamily="2" charset="-78"/>
              </a:rPr>
            </a:br>
            <a:endParaRPr lang="en-US" sz="2400" b="1" dirty="0" smtClean="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9906000" cy="4616648"/>
          </a:xfrm>
          <a:prstGeom prst="rect">
            <a:avLst/>
          </a:prstGeom>
          <a:noFill/>
        </p:spPr>
        <p:txBody>
          <a:bodyPr wrap="square" rtlCol="0">
            <a:spAutoFit/>
          </a:bodyPr>
          <a:lstStyle/>
          <a:p>
            <a:pPr algn="r" rtl="1">
              <a:lnSpc>
                <a:spcPct val="150000"/>
              </a:lnSpc>
            </a:pPr>
            <a:r>
              <a:rPr lang="fa-IR" sz="2800" b="1" dirty="0">
                <a:solidFill>
                  <a:srgbClr val="6DC0FF"/>
                </a:solidFill>
                <a:cs typeface="2  Baran" pitchFamily="2" charset="-78"/>
              </a:rPr>
              <a:t>روش اسمز معکوس و کاربرد آن در تصفیه فاضلاب:</a:t>
            </a:r>
          </a:p>
          <a:p>
            <a:pPr algn="r" rtl="1">
              <a:lnSpc>
                <a:spcPct val="150000"/>
              </a:lnSpc>
            </a:pPr>
            <a:r>
              <a:rPr lang="fa-IR" sz="2400" dirty="0">
                <a:cs typeface="2  Baran" pitchFamily="2" charset="-78"/>
              </a:rPr>
              <a:t>اسمز معکوس، فرآیند جداسازی است که از سیستم فشار استفاده می کند برای وارد کردن یک محلول از طریق غشایی که ماده حل شده را در یک طرف نگه میدارد و به حلال خالص اجازه عبور به سمت دیگر را میدهد.</a:t>
            </a:r>
          </a:p>
          <a:p>
            <a:pPr algn="r" rtl="1">
              <a:lnSpc>
                <a:spcPct val="150000"/>
              </a:lnSpc>
            </a:pPr>
            <a:r>
              <a:rPr lang="fa-IR" sz="2400" dirty="0">
                <a:solidFill>
                  <a:srgbClr val="FFC000"/>
                </a:solidFill>
                <a:cs typeface="2  Baran" pitchFamily="2" charset="-78"/>
              </a:rPr>
              <a:t>تعریف رسمی تر این فرآیند عبارتست از: عبور حلال از میان غشاء با استفاده از فشار زیاد اسمزی از یک منطقه پرغلظت و ورود به منطقه کم غلظت. </a:t>
            </a:r>
            <a:r>
              <a:rPr lang="fa-IR" sz="2400" dirty="0">
                <a:cs typeface="2  Baran" pitchFamily="2" charset="-78"/>
              </a:rPr>
              <a:t/>
            </a:r>
            <a:br>
              <a:rPr lang="fa-IR" sz="2400" dirty="0">
                <a:cs typeface="2  Baran" pitchFamily="2" charset="-78"/>
              </a:rPr>
            </a:br>
            <a:r>
              <a:rPr lang="fa-IR" sz="2400" dirty="0">
                <a:cs typeface="2  Baran" pitchFamily="2" charset="-78"/>
              </a:rPr>
              <a:t>این فرآیند در واقع عکس فرآیند اسمز طبیعی است که عبارتست از حرکت طبیعی حلال از یک منطقه دارای غلظت پایین از طریق غشاء و ورود به منطقه دارای غلظت بالا بدون استفاده از فشار زیاد. غشاهای مورد استفاده در اسمز معکوس دارای مانعی متراکم در شبکه پلی مر هستند که بیشترین جداسازی در آن صورت می گیرد</a:t>
            </a:r>
            <a:r>
              <a:rPr lang="en-US" sz="2400" dirty="0">
                <a:cs typeface="2  Baran" pitchFamily="2" charset="-78"/>
              </a:rPr>
              <a:t>.</a:t>
            </a:r>
            <a:endParaRPr lang="fa-IR" sz="2400" dirty="0">
              <a:cs typeface="2  Bara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33400"/>
            <a:ext cx="10058400" cy="2057400"/>
          </a:xfrm>
        </p:spPr>
        <p:txBody>
          <a:bodyPr>
            <a:noAutofit/>
          </a:bodyPr>
          <a:lstStyle/>
          <a:p>
            <a:pPr algn="r">
              <a:lnSpc>
                <a:spcPct val="150000"/>
              </a:lnSpc>
            </a:pPr>
            <a:r>
              <a:rPr lang="fa-IR" sz="2400" dirty="0" smtClean="0">
                <a:cs typeface="2  Baran" pitchFamily="2" charset="-78"/>
              </a:rPr>
              <a:t>این فرآیند به کاربرد آن در نمک زدایی (زدودن نمک از آب دریا برای دستیابی به آب تازه) معروف است اما از دهه 1970 از این فرآیند در جهت تصفیه آب و فاضلاب ، برای موارد استفاده پزشکی، صنعتی و خانگی نیز استفاده شده است. </a:t>
            </a:r>
            <a:br>
              <a:rPr lang="fa-IR" sz="2400" dirty="0" smtClean="0">
                <a:cs typeface="2  Baran" pitchFamily="2" charset="-78"/>
              </a:rPr>
            </a:br>
            <a:r>
              <a:rPr lang="fa-IR" sz="2400" dirty="0" smtClean="0">
                <a:cs typeface="2  Baran" pitchFamily="2" charset="-78"/>
              </a:rPr>
              <a:t>انواع کاربرداسمز معکوس:</a:t>
            </a:r>
            <a:br>
              <a:rPr lang="fa-IR" sz="2400" dirty="0" smtClean="0">
                <a:cs typeface="2  Baran" pitchFamily="2" charset="-78"/>
              </a:rPr>
            </a:br>
            <a:r>
              <a:rPr lang="fa-IR" sz="2400" dirty="0" smtClean="0">
                <a:cs typeface="2  Baran" pitchFamily="2" charset="-78"/>
              </a:rPr>
              <a:t>1-1. </a:t>
            </a:r>
            <a:r>
              <a:rPr lang="fa-IR" sz="2400" dirty="0" smtClean="0">
                <a:cs typeface="2  Baran" pitchFamily="2" charset="-78"/>
                <a:hlinkClick r:id="rId2"/>
              </a:rPr>
              <a:t>تصفیه آب آشامیدنی</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1-2. </a:t>
            </a:r>
            <a:r>
              <a:rPr lang="fa-IR" sz="2400" dirty="0" smtClean="0">
                <a:cs typeface="2  Baran" pitchFamily="2" charset="-78"/>
                <a:hlinkClick r:id="rId2"/>
              </a:rPr>
              <a:t>تصفیه آب و فاضلاب</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1-3. </a:t>
            </a:r>
            <a:r>
              <a:rPr lang="fa-IR" sz="2400" dirty="0" smtClean="0">
                <a:cs typeface="2  Baran" pitchFamily="2" charset="-78"/>
                <a:hlinkClick r:id="rId2"/>
              </a:rPr>
              <a:t>دیالیز</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1-4. </a:t>
            </a:r>
            <a:r>
              <a:rPr lang="fa-IR" sz="2400" dirty="0" smtClean="0">
                <a:cs typeface="2  Baran" pitchFamily="2" charset="-78"/>
                <a:hlinkClick r:id="rId2"/>
              </a:rPr>
              <a:t>صنعت غذا</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1-5. </a:t>
            </a:r>
            <a:r>
              <a:rPr lang="fa-IR" sz="2400" dirty="0" smtClean="0">
                <a:cs typeface="2  Baran" pitchFamily="2" charset="-78"/>
                <a:hlinkClick r:id="rId2"/>
              </a:rPr>
              <a:t>کارواش</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1-6. </a:t>
            </a:r>
            <a:r>
              <a:rPr lang="fa-IR" sz="2400" dirty="0" smtClean="0">
                <a:cs typeface="2  Baran" pitchFamily="2" charset="-78"/>
                <a:hlinkClick r:id="rId2"/>
              </a:rPr>
              <a:t>شیره افرا</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1-7. </a:t>
            </a:r>
            <a:r>
              <a:rPr lang="fa-IR" sz="2400" dirty="0" smtClean="0">
                <a:cs typeface="2  Baran" pitchFamily="2" charset="-78"/>
                <a:hlinkClick r:id="rId2"/>
              </a:rPr>
              <a:t>تولید هیدروژن</a:t>
            </a:r>
            <a:r>
              <a:rPr lang="fa-IR" sz="2400" dirty="0" smtClean="0">
                <a:cs typeface="2  Baran" pitchFamily="2" charset="-78"/>
              </a:rPr>
              <a:t/>
            </a:r>
            <a:br>
              <a:rPr lang="fa-IR" sz="2400" dirty="0" smtClean="0">
                <a:cs typeface="2  Baran" pitchFamily="2" charset="-78"/>
              </a:rPr>
            </a:br>
            <a:r>
              <a:rPr lang="fa-IR" sz="2400" dirty="0" smtClean="0">
                <a:cs typeface="2  Baran" pitchFamily="2" charset="-78"/>
              </a:rPr>
              <a:t>1-8. </a:t>
            </a:r>
            <a:r>
              <a:rPr lang="fa-IR" sz="2400" dirty="0" smtClean="0">
                <a:cs typeface="2  Baran" pitchFamily="2" charset="-78"/>
                <a:hlinkClick r:id="rId2"/>
              </a:rPr>
              <a:t>آکواریوم دریایی</a:t>
            </a:r>
            <a:r>
              <a:rPr lang="fa-IR" sz="2400" dirty="0" smtClean="0">
                <a:cs typeface="2  Baran" pitchFamily="2" charset="-78"/>
              </a:rPr>
              <a:t/>
            </a:r>
            <a:br>
              <a:rPr lang="fa-IR" sz="2400" dirty="0" smtClean="0">
                <a:cs typeface="2  Baran" pitchFamily="2" charset="-78"/>
              </a:rPr>
            </a:br>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914456"/>
            <a:ext cx="9753600" cy="1066688"/>
          </a:xfrm>
        </p:spPr>
        <p:txBody>
          <a:bodyPr>
            <a:noAutofit/>
          </a:bodyPr>
          <a:lstStyle/>
          <a:p>
            <a:pPr algn="r" rtl="1">
              <a:lnSpc>
                <a:spcPct val="150000"/>
              </a:lnSpc>
            </a:pPr>
            <a:r>
              <a:rPr lang="fa-IR" sz="2800" b="1" dirty="0">
                <a:solidFill>
                  <a:srgbClr val="6DC0FF"/>
                </a:solidFill>
                <a:cs typeface="2  Baran" pitchFamily="2" charset="-78"/>
              </a:rPr>
              <a:t>نمونه هایی از کاربرد  روش اسمز معکوس:</a:t>
            </a:r>
          </a:p>
          <a:p>
            <a:pPr algn="r" rtl="1">
              <a:lnSpc>
                <a:spcPct val="150000"/>
              </a:lnSpc>
            </a:pPr>
            <a:r>
              <a:rPr lang="fa-IR" sz="2400" dirty="0" smtClean="0">
                <a:cs typeface="2  Baran" pitchFamily="2" charset="-78"/>
              </a:rPr>
              <a:t>آب باران جمع آوری شده از آبگذرهای طوفان، با استفاده ازسیستم های آب اسمز معکوس تصفیه شده و بعنوان راه حلی برای ر فع مشکل ذخایر آبی جهت آبیاری زمین و خنک کننده های صنعتی در </a:t>
            </a:r>
            <a:r>
              <a:rPr lang="fa-IR" sz="2400" dirty="0" smtClean="0">
                <a:solidFill>
                  <a:srgbClr val="6DC0FF"/>
                </a:solidFill>
                <a:cs typeface="2  Baran" pitchFamily="2" charset="-78"/>
              </a:rPr>
              <a:t>لس آنجلس </a:t>
            </a:r>
            <a:r>
              <a:rPr lang="fa-IR" sz="2400" dirty="0" smtClean="0">
                <a:cs typeface="2  Baran" pitchFamily="2" charset="-78"/>
              </a:rPr>
              <a:t>و سایر شهرها بکار می رود.</a:t>
            </a:r>
          </a:p>
          <a:p>
            <a:pPr algn="r" rtl="1">
              <a:lnSpc>
                <a:spcPct val="150000"/>
              </a:lnSpc>
            </a:pPr>
            <a:r>
              <a:rPr lang="fa-IR" sz="2400" dirty="0" smtClean="0">
                <a:cs typeface="2  Baran" pitchFamily="2" charset="-78"/>
              </a:rPr>
              <a:t>در جولای 2005، </a:t>
            </a:r>
            <a:r>
              <a:rPr lang="fa-IR" sz="2400" dirty="0" smtClean="0">
                <a:solidFill>
                  <a:srgbClr val="6DC0FF"/>
                </a:solidFill>
                <a:cs typeface="2  Baran" pitchFamily="2" charset="-78"/>
              </a:rPr>
              <a:t>سنگاپور</a:t>
            </a:r>
            <a:r>
              <a:rPr lang="fa-IR" sz="2400" dirty="0" smtClean="0">
                <a:cs typeface="2  Baran" pitchFamily="2" charset="-78"/>
              </a:rPr>
              <a:t> اعلام کرد که فرآیندی به نام </a:t>
            </a:r>
            <a:r>
              <a:rPr lang="en-US" sz="2400" dirty="0" err="1" smtClean="0">
                <a:solidFill>
                  <a:srgbClr val="6DC0FF"/>
                </a:solidFill>
                <a:cs typeface="2  Baran" pitchFamily="2" charset="-78"/>
              </a:rPr>
              <a:t>NEWater</a:t>
            </a:r>
            <a:r>
              <a:rPr lang="en-US" sz="2400" dirty="0" smtClean="0">
                <a:cs typeface="2  Baran" pitchFamily="2" charset="-78"/>
              </a:rPr>
              <a:t> ، </a:t>
            </a:r>
            <a:r>
              <a:rPr lang="fa-IR" sz="2400" dirty="0" smtClean="0">
                <a:cs typeface="2  Baran" pitchFamily="2" charset="-78"/>
              </a:rPr>
              <a:t>بخش مهمی از طرحهای آبی آنان در آینده خواهد بود. این فرآیند شامل استفاده از اسمز معکوس برای تصفیه فاضلاب خانگی قبل از تخلیه </a:t>
            </a:r>
            <a:r>
              <a:rPr lang="en-US" sz="2400" dirty="0" err="1" smtClean="0">
                <a:cs typeface="2  Baran" pitchFamily="2" charset="-78"/>
              </a:rPr>
              <a:t>NEWater</a:t>
            </a:r>
            <a:r>
              <a:rPr lang="en-US" sz="2400" dirty="0" smtClean="0">
                <a:cs typeface="2  Baran" pitchFamily="2" charset="-78"/>
              </a:rPr>
              <a:t> </a:t>
            </a:r>
            <a:r>
              <a:rPr lang="fa-IR" sz="2400" dirty="0" smtClean="0">
                <a:cs typeface="2  Baran" pitchFamily="2" charset="-78"/>
              </a:rPr>
              <a:t>به مخازن آب می باشد.</a:t>
            </a:r>
          </a:p>
          <a:p>
            <a:pPr algn="r" rtl="1">
              <a:lnSpc>
                <a:spcPct val="150000"/>
              </a:lnSpc>
            </a:pPr>
            <a:r>
              <a:rPr lang="fa-IR" sz="2400" dirty="0" smtClean="0">
                <a:cs typeface="2  Baran" pitchFamily="2" charset="-78"/>
              </a:rPr>
              <a:t>علاوه بر آن این روش در </a:t>
            </a:r>
            <a:r>
              <a:rPr lang="fa-IR" sz="2400" dirty="0" smtClean="0">
                <a:solidFill>
                  <a:srgbClr val="6DC0FF"/>
                </a:solidFill>
                <a:cs typeface="2  Baran" pitchFamily="2" charset="-78"/>
              </a:rPr>
              <a:t>استرالیا</a:t>
            </a:r>
            <a:r>
              <a:rPr lang="fa-IR" sz="2400" dirty="0" smtClean="0">
                <a:cs typeface="2  Baran" pitchFamily="2" charset="-78"/>
              </a:rPr>
              <a:t> جهت تصفیه فاضلاب صنعتی بکار گرفته شد ه است.</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56"/>
            <a:ext cx="9753600" cy="1066688"/>
          </a:xfrm>
        </p:spPr>
        <p:txBody>
          <a:bodyPr>
            <a:noAutofit/>
          </a:bodyPr>
          <a:lstStyle/>
          <a:p>
            <a:pPr algn="r"/>
            <a:r>
              <a:rPr lang="fa-IR" sz="2800" b="1" dirty="0">
                <a:solidFill>
                  <a:srgbClr val="6DC0FF"/>
                </a:solidFill>
                <a:cs typeface="2  Baran" pitchFamily="2" charset="-78"/>
              </a:rPr>
              <a:t>استفاده مجدد از فاضلاب شهری :</a:t>
            </a:r>
          </a:p>
          <a:p>
            <a:pPr algn="r"/>
            <a:r>
              <a:rPr lang="fa-IR" sz="2400" dirty="0" smtClean="0">
                <a:cs typeface="2  Baran" pitchFamily="2" charset="-78"/>
              </a:rPr>
              <a:t>بخش عمده ای از عدم تعادل در منابع آب ناشی از چرخه آب شناسی و محدودیت طبیعی منابع آبی است و بخش دیگر تاثیر گذاری اقدامات و فعالیتهای انسان بر روی منابع آب است.</a:t>
            </a:r>
          </a:p>
          <a:p>
            <a:pPr algn="r" rtl="1">
              <a:buSzPct val="150000"/>
              <a:buFont typeface="Arial" pitchFamily="34" charset="0"/>
              <a:buChar char="•"/>
            </a:pPr>
            <a:r>
              <a:rPr lang="fa-IR" sz="2400" dirty="0" smtClean="0">
                <a:cs typeface="2  Baran" pitchFamily="2" charset="-78"/>
              </a:rPr>
              <a:t> محدودیت ذاتی منابع آب</a:t>
            </a:r>
          </a:p>
          <a:p>
            <a:pPr algn="r" rtl="1">
              <a:buSzPct val="150000"/>
              <a:buFont typeface="Arial" pitchFamily="34" charset="0"/>
              <a:buChar char="•"/>
            </a:pPr>
            <a:r>
              <a:rPr lang="fa-IR" sz="2400" dirty="0" smtClean="0">
                <a:cs typeface="2  Baran" pitchFamily="2" charset="-78"/>
              </a:rPr>
              <a:t>خشکسالی </a:t>
            </a:r>
          </a:p>
          <a:p>
            <a:pPr algn="r" rtl="1">
              <a:buSzPct val="150000"/>
              <a:buFont typeface="Arial" pitchFamily="34" charset="0"/>
              <a:buChar char="•"/>
            </a:pPr>
            <a:r>
              <a:rPr lang="fa-IR" sz="2400" dirty="0" smtClean="0">
                <a:cs typeface="2  Baran" pitchFamily="2" charset="-78"/>
              </a:rPr>
              <a:t>افزایش جمعیت</a:t>
            </a:r>
          </a:p>
          <a:p>
            <a:pPr algn="r" rtl="1">
              <a:buSzPct val="150000"/>
              <a:buFont typeface="Arial" pitchFamily="34" charset="0"/>
              <a:buChar char="•"/>
            </a:pPr>
            <a:r>
              <a:rPr lang="fa-IR" sz="2400" dirty="0" smtClean="0">
                <a:cs typeface="2  Baran" pitchFamily="2" charset="-78"/>
              </a:rPr>
              <a:t>بهره برداری بی رویه از منابع </a:t>
            </a:r>
          </a:p>
          <a:p>
            <a:pPr algn="r" rtl="1">
              <a:buSzPct val="150000"/>
              <a:buFont typeface="Arial" pitchFamily="34" charset="0"/>
              <a:buChar char="•"/>
            </a:pPr>
            <a:r>
              <a:rPr lang="fa-IR" sz="2400" dirty="0" smtClean="0">
                <a:cs typeface="2  Baran" pitchFamily="2" charset="-78"/>
              </a:rPr>
              <a:t>نبود مدیریت بازیافت منابع آبی موجود در جهت بهره برداری مجدد از آنها جملگی زمینه ساز چالشهای اساسی در تامین آب شیرین برای حیات بشر  خواهند بود.</a:t>
            </a:r>
            <a:endParaRPr lang="en-US" sz="2400" dirty="0" smtClean="0">
              <a:cs typeface="2  Baran" pitchFamily="2" charset="-78"/>
            </a:endParaRPr>
          </a:p>
          <a:p>
            <a:pPr algn="r"/>
            <a:r>
              <a:rPr lang="fa-IR" sz="2400" b="1" dirty="0" smtClean="0">
                <a:solidFill>
                  <a:srgbClr val="6DC0FF"/>
                </a:solidFill>
                <a:effectLst>
                  <a:outerShdw blurRad="38100" dist="38100" dir="2700000" algn="tl">
                    <a:srgbClr val="000000">
                      <a:alpha val="43137"/>
                    </a:srgbClr>
                  </a:outerShdw>
                </a:effectLst>
                <a:cs typeface="2  Baran" pitchFamily="2" charset="-78"/>
              </a:rPr>
              <a:t>از این رو .................</a:t>
            </a:r>
            <a:endParaRPr lang="en-US" sz="2400" b="1" dirty="0">
              <a:solidFill>
                <a:srgbClr val="6DC0FF"/>
              </a:solidFill>
              <a:effectLst>
                <a:outerShdw blurRad="38100" dist="38100" dir="2700000" algn="tl">
                  <a:srgbClr val="000000">
                    <a:alpha val="43137"/>
                  </a:srgbClr>
                </a:outerShdw>
              </a:effectLst>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814892"/>
            <a:ext cx="9579426" cy="1066688"/>
          </a:xfrm>
        </p:spPr>
        <p:txBody>
          <a:bodyPr>
            <a:noAutofit/>
          </a:bodyPr>
          <a:lstStyle/>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r>
              <a:rPr lang="fa-IR" sz="2400" b="1" dirty="0">
                <a:solidFill>
                  <a:srgbClr val="6DC0FF"/>
                </a:solidFill>
                <a:cs typeface="2  Baran" pitchFamily="2" charset="-78"/>
              </a:rPr>
              <a:t> نمونه هایی از امکان استفاده مجدد از فاضلاب شهری :</a:t>
            </a:r>
          </a:p>
          <a:p>
            <a:pPr algn="r">
              <a:lnSpc>
                <a:spcPct val="170000"/>
              </a:lnSpc>
            </a:pPr>
            <a:r>
              <a:rPr lang="fa-IR" b="1" dirty="0" smtClean="0">
                <a:solidFill>
                  <a:srgbClr val="FFC000"/>
                </a:solidFill>
                <a:cs typeface="2  Baran" pitchFamily="2" charset="-78"/>
              </a:rPr>
              <a:t>امكان استفاده از فاضلاب شهري در  جنگلكاري ( اقاقيا ) در يك فضاي سبز شهري </a:t>
            </a:r>
          </a:p>
          <a:p>
            <a:pPr algn="r">
              <a:lnSpc>
                <a:spcPct val="170000"/>
              </a:lnSpc>
            </a:pPr>
            <a:r>
              <a:rPr lang="fa-IR" dirty="0" smtClean="0">
                <a:cs typeface="2  Baran" pitchFamily="2" charset="-78"/>
              </a:rPr>
              <a:t>براي اين مقصود، دو عرصه نزديك به هم تحت تيمار با آب معمولي و فاضلاب شهري در جنوب تهران ( شهرري ) در خلال یک پژوهش علمی انتخاب، و در هر عرصه، چهار پلات 30 × 30 متر به صورت تصادفي - سيستماتيك پياده شد . در هر پلات پارامترهاي قطر برابر سينه، قطر متوسط تاج، ارتفاع كل و حجم كليه درختان اقاقيا اندازهگيري شد . </a:t>
            </a:r>
          </a:p>
        </p:txBody>
      </p:sp>
      <p:sp>
        <p:nvSpPr>
          <p:cNvPr id="6" name="Footer Placeholder 5"/>
          <p:cNvSpPr>
            <a:spLocks noGrp="1"/>
          </p:cNvSpPr>
          <p:nvPr>
            <p:ph type="ftr" sz="quarter" idx="11"/>
          </p:nvPr>
        </p:nvSpPr>
        <p:spPr/>
        <p:txBody>
          <a:bodyPr/>
          <a:lstStyle/>
          <a:p>
            <a:endParaRPr lang="en-US"/>
          </a:p>
        </p:txBody>
      </p:sp>
      <p:sp>
        <p:nvSpPr>
          <p:cNvPr id="4" name="Rectangle 3"/>
          <p:cNvSpPr/>
          <p:nvPr/>
        </p:nvSpPr>
        <p:spPr>
          <a:xfrm>
            <a:off x="2340426" y="1078250"/>
            <a:ext cx="7772400" cy="228600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92826" y="1366595"/>
            <a:ext cx="7467600" cy="1477328"/>
          </a:xfrm>
          <a:prstGeom prst="rect">
            <a:avLst/>
          </a:prstGeom>
          <a:noFill/>
        </p:spPr>
        <p:txBody>
          <a:bodyPr wrap="square" rtlCol="0">
            <a:spAutoFit/>
          </a:bodyPr>
          <a:lstStyle/>
          <a:p>
            <a:pPr algn="just" rtl="1">
              <a:lnSpc>
                <a:spcPct val="150000"/>
              </a:lnSpc>
            </a:pPr>
            <a:r>
              <a:rPr lang="fa-IR" sz="2000" dirty="0">
                <a:cs typeface="2  Baran" pitchFamily="2" charset="-78"/>
              </a:rPr>
              <a:t>نتايج حاصل از اين پژوهش نه تنها محدوديتي را در استفاده از فاضلاب شهري به عنوان منبع آبياري نشان نداد بلكه به دليل </a:t>
            </a:r>
            <a:r>
              <a:rPr lang="fa-IR" sz="2000" dirty="0">
                <a:solidFill>
                  <a:srgbClr val="FFC000"/>
                </a:solidFill>
                <a:cs typeface="2  Baran" pitchFamily="2" charset="-78"/>
              </a:rPr>
              <a:t>بالا بودن غلظت عناصر غذايي اصلي فاضلاب(نیتروژن ،فسفر و پتاسیم)</a:t>
            </a:r>
            <a:r>
              <a:rPr lang="fa-IR" sz="2000" dirty="0">
                <a:cs typeface="2  Baran" pitchFamily="2" charset="-78"/>
              </a:rPr>
              <a:t>، پارامترهاي رشد مورد بررسي درختان اقاقيا در عرصه تحت تيمار با فاضلاب شهري افزايش معنيداري را نسبت به عرصه تحت تيمار با آب معمولي نشان داد .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800600"/>
            <a:ext cx="9105900" cy="5105400"/>
          </a:xfrm>
        </p:spPr>
        <p:txBody>
          <a:bodyPr>
            <a:noAutofit/>
          </a:bodyPr>
          <a:lstStyle/>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endParaRPr lang="fa-IR" dirty="0" smtClean="0">
              <a:cs typeface="2  Baran" pitchFamily="2" charset="-78"/>
            </a:endParaRPr>
          </a:p>
          <a:p>
            <a:pPr algn="r">
              <a:lnSpc>
                <a:spcPct val="170000"/>
              </a:lnSpc>
            </a:pPr>
            <a:r>
              <a:rPr lang="fa-IR" sz="2400" b="1" dirty="0">
                <a:cs typeface="2  Baran" pitchFamily="2" charset="-78"/>
              </a:rPr>
              <a:t>قابلیت باز چرخش  و استفاده مجدد از فاضلاب صنایع فلزی و کانی غیر فلزی </a:t>
            </a:r>
          </a:p>
          <a:p>
            <a:pPr algn="r">
              <a:lnSpc>
                <a:spcPct val="170000"/>
              </a:lnSpc>
            </a:pPr>
            <a:r>
              <a:rPr lang="fa-IR" dirty="0" smtClean="0">
                <a:solidFill>
                  <a:srgbClr val="FFC000"/>
                </a:solidFill>
                <a:cs typeface="2  Baran" pitchFamily="2" charset="-78"/>
              </a:rPr>
              <a:t>افزايش روزافزون جمعيت              افزایش ميزان مصرف آب           افزایش ميزان توليد فاضلاب هاي شهري </a:t>
            </a:r>
          </a:p>
          <a:p>
            <a:pPr algn="r">
              <a:lnSpc>
                <a:spcPct val="170000"/>
              </a:lnSpc>
            </a:pPr>
            <a:r>
              <a:rPr lang="fa-IR" dirty="0" smtClean="0">
                <a:solidFill>
                  <a:srgbClr val="C00000"/>
                </a:solidFill>
                <a:cs typeface="2  Baran" pitchFamily="2" charset="-78"/>
              </a:rPr>
              <a:t>از سوي ديگر، با افزايش جمعيت          افزایش ميزان مصرف كالاهاي صنعتي             افزایش ظرفیت كارخانجات            افزایش ميزان فاضلابهاي صنعتي </a:t>
            </a:r>
          </a:p>
          <a:p>
            <a:pPr algn="r">
              <a:lnSpc>
                <a:spcPct val="170000"/>
              </a:lnSpc>
            </a:pPr>
            <a:r>
              <a:rPr lang="fa-IR" dirty="0" smtClean="0">
                <a:cs typeface="2  Baran" pitchFamily="2" charset="-78"/>
              </a:rPr>
              <a:t>در حال حاضر باتوجه به كمبود آب در تهران، موضوع بازچرخش و استفاده مجدد از فاضلابهاي صنعتي از اهميت بيشتري برخوردار شده است.</a:t>
            </a:r>
          </a:p>
          <a:p>
            <a:pPr algn="r">
              <a:lnSpc>
                <a:spcPct val="170000"/>
              </a:lnSpc>
            </a:pPr>
            <a:r>
              <a:rPr lang="fa-IR" dirty="0" smtClean="0">
                <a:cs typeface="2  Baran" pitchFamily="2" charset="-78"/>
              </a:rPr>
              <a:t> ميزان كل آب مصرفي صنايع فلزي و كاني غيرفلزي، 44160 مترمكعب در روز مي باشد. حدود 85% اين صنايع، آب موردنياز خود را از چاه و 15% بقيه از آب خام سد كرج تامين مي كنند. بيشترين ميزان مصرف در صنايع خودروسازي (37%) و كمترين ميزان در صنايع توليد شيشه (3%) بوده است. كل ميزان فاضلاب روزانه توليدشده در منطقه 18995 مترمكعب مي باشد. </a:t>
            </a:r>
            <a:endParaRPr lang="en-US" dirty="0">
              <a:cs typeface="2  Baran" pitchFamily="2" charset="-78"/>
            </a:endParaRPr>
          </a:p>
        </p:txBody>
      </p:sp>
      <p:sp>
        <p:nvSpPr>
          <p:cNvPr id="5" name="Footer Placeholder 4"/>
          <p:cNvSpPr>
            <a:spLocks noGrp="1"/>
          </p:cNvSpPr>
          <p:nvPr>
            <p:ph type="ftr" sz="quarter" idx="11"/>
          </p:nvPr>
        </p:nvSpPr>
        <p:spPr/>
        <p:txBody>
          <a:bodyPr/>
          <a:lstStyle/>
          <a:p>
            <a:endParaRPr lang="en-US"/>
          </a:p>
        </p:txBody>
      </p:sp>
      <p:sp>
        <p:nvSpPr>
          <p:cNvPr id="8" name="Left Arrow 7"/>
          <p:cNvSpPr/>
          <p:nvPr/>
        </p:nvSpPr>
        <p:spPr>
          <a:xfrm>
            <a:off x="7705725" y="1343025"/>
            <a:ext cx="457200" cy="304800"/>
          </a:xfrm>
          <a:prstGeom prst="lef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257800" y="1333500"/>
            <a:ext cx="457200" cy="304800"/>
          </a:xfrm>
          <a:prstGeom prst="lef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239000" y="1905000"/>
            <a:ext cx="457200" cy="304800"/>
          </a:xfrm>
          <a:prstGeom prst="lef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4038600" y="1933575"/>
            <a:ext cx="457200" cy="304800"/>
          </a:xfrm>
          <a:prstGeom prst="lef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8686800" y="2438400"/>
            <a:ext cx="457200" cy="304800"/>
          </a:xfrm>
          <a:prstGeom prst="lef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0" y="2057400"/>
            <a:ext cx="7772400" cy="2819400"/>
          </a:xfrm>
          <a:prstGeom prst="rect">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1" y="2057400"/>
            <a:ext cx="7696199" cy="3231654"/>
          </a:xfrm>
          <a:prstGeom prst="rect">
            <a:avLst/>
          </a:prstGeom>
          <a:noFill/>
        </p:spPr>
        <p:txBody>
          <a:bodyPr wrap="square" rtlCol="0">
            <a:spAutoFit/>
          </a:bodyPr>
          <a:lstStyle/>
          <a:p>
            <a:pPr algn="just" rtl="1">
              <a:lnSpc>
                <a:spcPct val="170000"/>
              </a:lnSpc>
            </a:pPr>
            <a:r>
              <a:rPr lang="fa-IR" sz="2000" dirty="0">
                <a:cs typeface="2  Baran" pitchFamily="2" charset="-78"/>
              </a:rPr>
              <a:t> با بررسی انجام گرفته محقق شد امکان باز چرخش در آب مصرفی صنایع  ، خصوصا در صنایع کاشی ، سرامیک ، آزبست و سیمان موجود است.</a:t>
            </a:r>
          </a:p>
          <a:p>
            <a:pPr algn="just" rtl="1">
              <a:lnSpc>
                <a:spcPct val="170000"/>
              </a:lnSpc>
            </a:pPr>
            <a:r>
              <a:rPr lang="fa-IR" sz="2000" dirty="0">
                <a:cs typeface="2  Baran" pitchFamily="2" charset="-78"/>
              </a:rPr>
              <a:t>همچنين باتوجه به كيفيت فاضلابها و درجه خاك و اراضي مناطق اطراف واحدهاي صنعتي، مشخص گرديد كه از پساب صنعتي پس از انجام مراحل تصفيه موردنياز مي توان براي كشاورزي و يا تغذيه مصنوعي طبقات آبده زيرزميني مناطق غرب تهران استفاده نمود.</a:t>
            </a:r>
          </a:p>
          <a:p>
            <a:pPr algn="just" rtl="1">
              <a:lnSpc>
                <a:spcPct val="170000"/>
              </a:lnSpc>
            </a:pPr>
            <a:endParaRPr lang="en-US" sz="2000" dirty="0">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9800" y="3276600"/>
            <a:ext cx="7848600" cy="1066688"/>
          </a:xfrm>
        </p:spPr>
        <p:txBody>
          <a:bodyPr>
            <a:noAutofit/>
          </a:bodyPr>
          <a:lstStyle/>
          <a:p>
            <a:pPr algn="r" rtl="1">
              <a:lnSpc>
                <a:spcPct val="150000"/>
              </a:lnSpc>
              <a:buSzPct val="100000"/>
              <a:buFont typeface="Wingdings" pitchFamily="2" charset="2"/>
              <a:buChar char="v"/>
            </a:pPr>
            <a:r>
              <a:rPr lang="fa-IR" dirty="0" smtClean="0">
                <a:cs typeface="2  Baran" pitchFamily="2" charset="-78"/>
              </a:rPr>
              <a:t>فاضلاب تصفیه شده میتواند بعنوان آب آشامیدنی ، یا در صنعت (برجهای خنک کننده)، در تغذیه مصنوعی حوزه آبهای زیرزمینی برای مصارف کشاورزی </a:t>
            </a:r>
            <a:r>
              <a:rPr lang="fa-IR" dirty="0" smtClean="0">
                <a:solidFill>
                  <a:srgbClr val="6DC0FF"/>
                </a:solidFill>
                <a:cs typeface="2  Baran" pitchFamily="2" charset="-78"/>
              </a:rPr>
              <a:t>(70% آبیاری کشاورزی اسرائیل از طریق فاضلاب تصفیه شده تامین می گردد)</a:t>
            </a:r>
            <a:r>
              <a:rPr lang="fa-IR" dirty="0" smtClean="0">
                <a:cs typeface="2  Baran" pitchFamily="2" charset="-78"/>
              </a:rPr>
              <a:t> و نیز در احیای اکوسیستمهای طبیعی (مثل مردابهای فلوریدا) مورد استفاده قرار بگیرد. </a:t>
            </a:r>
          </a:p>
          <a:p>
            <a:pPr algn="r" rtl="1">
              <a:lnSpc>
                <a:spcPct val="150000"/>
              </a:lnSpc>
              <a:buSzPct val="100000"/>
              <a:buFont typeface="Wingdings" pitchFamily="2" charset="2"/>
              <a:buChar char="v"/>
            </a:pPr>
            <a:r>
              <a:rPr lang="fa-IR" dirty="0" smtClean="0">
                <a:cs typeface="2  Baran" pitchFamily="2" charset="-78"/>
              </a:rPr>
              <a:t>موسسه اقیانوس شناسی </a:t>
            </a:r>
            <a:r>
              <a:rPr lang="en-US" dirty="0" smtClean="0">
                <a:cs typeface="2  Baran" pitchFamily="2" charset="-78"/>
              </a:rPr>
              <a:t>Woods Hole </a:t>
            </a:r>
            <a:r>
              <a:rPr lang="fa-IR" dirty="0" smtClean="0">
                <a:cs typeface="2  Baran" pitchFamily="2" charset="-78"/>
              </a:rPr>
              <a:t>و </a:t>
            </a:r>
            <a:r>
              <a:rPr lang="en-US" dirty="0" smtClean="0">
                <a:cs typeface="2  Baran" pitchFamily="2" charset="-78"/>
              </a:rPr>
              <a:t>Harbor Branch </a:t>
            </a:r>
            <a:r>
              <a:rPr lang="fa-IR" dirty="0" smtClean="0">
                <a:cs typeface="2  Baran" pitchFamily="2" charset="-78"/>
              </a:rPr>
              <a:t>از فاضلاب برای پرورش جلبک استفاده می کنند. فاضلاب حاصل از منابع صنعتی و خانگی شامل ترکیبات غنی ارگانیک میباشند که به رشد جلبک سرعت می بخشند.از این جلبک برای تولید سوختهای جلبکی استفاده می گردد.</a:t>
            </a:r>
          </a:p>
          <a:p>
            <a:pPr algn="r">
              <a:lnSpc>
                <a:spcPct val="150000"/>
              </a:lnSpc>
            </a:pPr>
            <a:endParaRPr lang="en-US"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75468"/>
            <a:ext cx="9982200" cy="2638088"/>
          </a:xfrm>
        </p:spPr>
        <p:txBody>
          <a:bodyPr>
            <a:noAutofit/>
          </a:bodyPr>
          <a:lstStyle/>
          <a:p>
            <a:pPr algn="just" rtl="1">
              <a:lnSpc>
                <a:spcPct val="150000"/>
              </a:lnSpc>
            </a:pPr>
            <a:r>
              <a:rPr lang="fa-IR" sz="2400" b="1" dirty="0">
                <a:solidFill>
                  <a:srgbClr val="0099CC"/>
                </a:solidFill>
                <a:effectLst>
                  <a:outerShdw blurRad="38100" dist="38100" dir="2700000" algn="tl">
                    <a:srgbClr val="000000">
                      <a:alpha val="43137"/>
                    </a:srgbClr>
                  </a:outerShdw>
                </a:effectLst>
                <a:cs typeface="2  Baran" pitchFamily="2" charset="-78"/>
              </a:rPr>
              <a:t>جمع بندی:</a:t>
            </a:r>
          </a:p>
          <a:p>
            <a:pPr algn="just" rtl="1">
              <a:lnSpc>
                <a:spcPct val="150000"/>
              </a:lnSpc>
              <a:buSzPct val="120000"/>
              <a:buFont typeface="Wingdings" pitchFamily="2" charset="2"/>
              <a:buChar char="v"/>
            </a:pPr>
            <a:r>
              <a:rPr lang="fa-IR" dirty="0" smtClean="0">
                <a:cs typeface="2  Baran" pitchFamily="2" charset="-78"/>
              </a:rPr>
              <a:t>بخش عمده ای از عدم تعادل در منابع آب ناشی از چرخه آب شناسی و محدودیت طبیعی منابع آبی است و بخش دیگر تاثیر گذاری اقدامات و فعالیتهای انسان بر روی منابع آب است.که محدودیت ذاتی منابع آب ، خشکسالی ، افزایش جمعیت ،بهره برداری بی رویه از منابع و نبود مدیریت بازیافت منابع آبی موجود در جهت بهره برداری مجدد از آنها جملگی زمینه ساز چالشهای اساسی در تامین آب شیرین برای حیات بشر  خواهند بود.</a:t>
            </a:r>
            <a:endParaRPr lang="en-US" dirty="0" smtClean="0">
              <a:cs typeface="2  Baran" pitchFamily="2" charset="-78"/>
            </a:endParaRPr>
          </a:p>
          <a:p>
            <a:pPr algn="just" rtl="1">
              <a:lnSpc>
                <a:spcPct val="150000"/>
              </a:lnSpc>
              <a:buSzPct val="120000"/>
              <a:buFont typeface="Wingdings" pitchFamily="2" charset="2"/>
              <a:buChar char="v"/>
            </a:pPr>
            <a:r>
              <a:rPr lang="fa-IR" dirty="0" smtClean="0">
                <a:cs typeface="2  Baran" pitchFamily="2" charset="-78"/>
              </a:rPr>
              <a:t>مهمترین اهداف از احداث سامانه های تصفیه ی فاضلاب شامل:</a:t>
            </a:r>
          </a:p>
          <a:p>
            <a:pPr algn="just" rtl="1">
              <a:lnSpc>
                <a:spcPct val="150000"/>
              </a:lnSpc>
              <a:buSzPct val="120000"/>
            </a:pPr>
            <a:r>
              <a:rPr lang="fa-IR" dirty="0" smtClean="0">
                <a:cs typeface="2  Baran" pitchFamily="2" charset="-78"/>
              </a:rPr>
              <a:t> حفظ بهداشت همگانی ، حفاظت محیط زیست ،جلوگیری از آلودگی منابع آب ،استفاده مجدد از فاضلاب تصفیه شده در کشاورزی و صنعت می باشد .</a:t>
            </a:r>
          </a:p>
          <a:p>
            <a:pPr algn="just" rtl="1">
              <a:lnSpc>
                <a:spcPct val="150000"/>
              </a:lnSpc>
              <a:buSzPct val="120000"/>
              <a:buFont typeface="Wingdings" pitchFamily="2" charset="2"/>
              <a:buChar char="v"/>
            </a:pPr>
            <a:r>
              <a:rPr lang="fa-IR" dirty="0" smtClean="0">
                <a:cs typeface="2  Baran" pitchFamily="2" charset="-78"/>
              </a:rPr>
              <a:t>روشهای تصفیه با توجه به نوع اقلیم و وسعت زمینهای در دسترس به منظور احداث تصفیه خانه و جنس خاک و مقاومت آن متفاوت خواهد بود.</a:t>
            </a:r>
          </a:p>
          <a:p>
            <a:pPr algn="just" rtl="1">
              <a:lnSpc>
                <a:spcPct val="150000"/>
              </a:lnSpc>
              <a:buSzPct val="120000"/>
              <a:buFont typeface="Wingdings" pitchFamily="2" charset="2"/>
              <a:buChar char="v"/>
            </a:pPr>
            <a:r>
              <a:rPr lang="fa-IR" dirty="0" smtClean="0">
                <a:cs typeface="2  Baran" pitchFamily="2" charset="-78"/>
              </a:rPr>
              <a:t>فاضلاب تصفیه شده را می توان بعنوان آب آشامیدنی و شست و سو، یا در صنعت (برجهای خنک کننده)، در تغذیه مصنوعی حوزه آبهای زیرزمینی، برای مصارف کشاورزی و نیز در احیای اکوسیستمهای طبیعی مورد استفاده قرار داد. </a:t>
            </a:r>
          </a:p>
          <a:p>
            <a:pPr algn="just" rtl="1">
              <a:lnSpc>
                <a:spcPct val="150000"/>
              </a:lnSpc>
              <a:buSzPct val="120000"/>
              <a:buFont typeface="Wingdings" pitchFamily="2" charset="2"/>
              <a:buChar char="v"/>
            </a:pPr>
            <a:endParaRPr lang="fa-IR" dirty="0" smtClean="0">
              <a:cs typeface="2  Baran" pitchFamily="2" charset="-78"/>
            </a:endParaRPr>
          </a:p>
          <a:p>
            <a:pPr algn="just" rtl="1">
              <a:lnSpc>
                <a:spcPct val="150000"/>
              </a:lnSpc>
              <a:buSzPct val="120000"/>
            </a:pPr>
            <a:endParaRPr lang="fa-IR" dirty="0" smtClean="0">
              <a:cs typeface="2  Baran" pitchFamily="2" charset="-78"/>
            </a:endParaRPr>
          </a:p>
          <a:p>
            <a:pPr algn="just" rtl="1">
              <a:lnSpc>
                <a:spcPct val="150000"/>
              </a:lnSpc>
              <a:buSzPct val="120000"/>
            </a:pPr>
            <a:r>
              <a:rPr lang="fa-IR" dirty="0" smtClean="0">
                <a:cs typeface="2  Baran" pitchFamily="2" charset="-78"/>
              </a:rPr>
              <a:t> </a:t>
            </a:r>
          </a:p>
          <a:p>
            <a:pPr algn="just" rtl="1">
              <a:lnSpc>
                <a:spcPct val="150000"/>
              </a:lnSpc>
              <a:buSzPct val="120000"/>
            </a:pPr>
            <a:endParaRPr lang="en-US"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8760"/>
            <a:ext cx="9601200" cy="5257800"/>
          </a:xfrm>
        </p:spPr>
        <p:txBody>
          <a:bodyPr>
            <a:noAutofit/>
          </a:bodyPr>
          <a:lstStyle/>
          <a:p>
            <a:pPr algn="r" rtl="1" fontAlgn="t">
              <a:lnSpc>
                <a:spcPct val="150000"/>
              </a:lnSpc>
            </a:pPr>
            <a:endParaRPr lang="fa-IR" sz="2400" dirty="0" smtClean="0">
              <a:cs typeface="2  Baran" pitchFamily="2" charset="-78"/>
            </a:endParaRPr>
          </a:p>
          <a:p>
            <a:pPr algn="r" rtl="1" fontAlgn="t">
              <a:lnSpc>
                <a:spcPct val="150000"/>
              </a:lnSpc>
            </a:pPr>
            <a:r>
              <a:rPr lang="fa-IR" sz="2800" b="1" dirty="0">
                <a:solidFill>
                  <a:srgbClr val="6DC0FF"/>
                </a:solidFill>
                <a:cs typeface="2  Baran" pitchFamily="2" charset="-78"/>
              </a:rPr>
              <a:t>اهمیت موضوع:</a:t>
            </a:r>
          </a:p>
          <a:p>
            <a:pPr algn="r" rtl="1" fontAlgn="t">
              <a:lnSpc>
                <a:spcPct val="150000"/>
              </a:lnSpc>
            </a:pPr>
            <a:r>
              <a:rPr lang="fa-IR" sz="2400" dirty="0" smtClean="0">
                <a:cs typeface="2  Baran" pitchFamily="2" charset="-78"/>
              </a:rPr>
              <a:t>85 درصد سهم ایران مناطق خشک، نیمه خشک و فرا خشک است و طبق اعلام سازمان ملل تا سال 2050 کمترین آب تجدید پذیر را در اختیار ساکنین خود قرار می دهد این در حالیست که هم اکنون 75 درصد منابع تجدید پذیر مورد بهره برداری قرار گرفته است.(معاونت آب و آبفای وزارت نیرو،1387)</a:t>
            </a:r>
            <a:endParaRPr lang="en-US" sz="2400" dirty="0" smtClean="0">
              <a:cs typeface="2  Baran" pitchFamily="2" charset="-78"/>
            </a:endParaRPr>
          </a:p>
          <a:p>
            <a:pPr algn="r" rtl="1" fontAlgn="t">
              <a:lnSpc>
                <a:spcPct val="150000"/>
              </a:lnSpc>
            </a:pPr>
            <a:r>
              <a:rPr lang="fa-IR" sz="2400" b="1" dirty="0" smtClean="0">
                <a:solidFill>
                  <a:srgbClr val="6DC0FF"/>
                </a:solidFill>
                <a:cs typeface="2  Baran" pitchFamily="2" charset="-78"/>
              </a:rPr>
              <a:t>طبق آمار شرکت آب و فاضلاب (1387) میزان فاضلاب تولیدی کشور 2/5 برابر استانداردهای متعارف جهانی است و با تصفیه تنها 13 درصد از این فاضلاب (325 میلیون متر مکعب)، 87 درصد منابع آبی به هدر می رود.</a:t>
            </a:r>
            <a:endParaRPr lang="en-US" sz="2400" b="1" dirty="0" smtClean="0">
              <a:solidFill>
                <a:srgbClr val="6DC0FF"/>
              </a:solidFill>
              <a:cs typeface="2  Baran" pitchFamily="2" charset="-78"/>
            </a:endParaRPr>
          </a:p>
          <a:p>
            <a:pPr algn="r">
              <a:lnSpc>
                <a:spcPct val="150000"/>
              </a:lnSpc>
            </a:pPr>
            <a:r>
              <a:rPr lang="fa-IR" sz="2400" dirty="0" smtClean="0">
                <a:cs typeface="2  Baran" pitchFamily="2" charset="-78"/>
              </a:rPr>
              <a:t>از این رو خارج کردن این مایع حیاتی از چرخه مصرف خسارات جبران نا پذیری را بدنبال خواهد داشت.</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739609"/>
            <a:ext cx="9462247" cy="2638088"/>
          </a:xfrm>
        </p:spPr>
        <p:txBody>
          <a:bodyPr>
            <a:noAutofit/>
          </a:bodyPr>
          <a:lstStyle/>
          <a:p>
            <a:pPr algn="r" rtl="1">
              <a:lnSpc>
                <a:spcPct val="150000"/>
              </a:lnSpc>
              <a:buFont typeface="Wingdings" pitchFamily="2" charset="2"/>
              <a:buChar char="q"/>
            </a:pPr>
            <a:r>
              <a:rPr lang="en-US" sz="1800" dirty="0">
                <a:cs typeface="2  Baran" pitchFamily="2" charset="-78"/>
              </a:rPr>
              <a:t>www.Scientific American.com</a:t>
            </a:r>
            <a:r>
              <a:rPr lang="fa-IR" sz="1800" dirty="0">
                <a:cs typeface="2  Baran" pitchFamily="2" charset="-78"/>
              </a:rPr>
              <a:t>, </a:t>
            </a:r>
            <a:r>
              <a:rPr lang="en-US" sz="1800" dirty="0">
                <a:cs typeface="2  Baran" pitchFamily="2" charset="-78"/>
              </a:rPr>
              <a:t>Jul.</a:t>
            </a:r>
            <a:r>
              <a:rPr lang="fa-IR" sz="1800" dirty="0">
                <a:cs typeface="2  Baran" pitchFamily="2" charset="-78"/>
              </a:rPr>
              <a:t>2008</a:t>
            </a:r>
          </a:p>
          <a:p>
            <a:pPr algn="r" rtl="1">
              <a:lnSpc>
                <a:spcPct val="150000"/>
              </a:lnSpc>
              <a:buFont typeface="Wingdings" pitchFamily="2" charset="2"/>
              <a:buChar char="q"/>
            </a:pPr>
            <a:r>
              <a:rPr lang="en-US" sz="1800" dirty="0">
                <a:cs typeface="2  Baran" pitchFamily="2" charset="-78"/>
                <a:hlinkClick r:id="rId2"/>
              </a:rPr>
              <a:t>www.water-stocks.com</a:t>
            </a:r>
            <a:r>
              <a:rPr lang="fa-IR" sz="1800" dirty="0">
                <a:cs typeface="2  Baran" pitchFamily="2" charset="-78"/>
                <a:hlinkClick r:id="rId2"/>
              </a:rPr>
              <a:t>،</a:t>
            </a:r>
            <a:r>
              <a:rPr lang="en-US" sz="1800" dirty="0">
                <a:cs typeface="2  Baran" pitchFamily="2" charset="-78"/>
                <a:hlinkClick r:id="rId2"/>
              </a:rPr>
              <a:t>Jan.</a:t>
            </a:r>
            <a:r>
              <a:rPr lang="fa-IR" sz="1800" dirty="0">
                <a:cs typeface="2  Baran" pitchFamily="2" charset="-78"/>
                <a:hlinkClick r:id="rId2"/>
              </a:rPr>
              <a:t>2006</a:t>
            </a:r>
            <a:endParaRPr lang="fa-IR" sz="1800" dirty="0">
              <a:cs typeface="2  Baran" pitchFamily="2" charset="-78"/>
            </a:endParaRPr>
          </a:p>
          <a:p>
            <a:pPr algn="r" rtl="1">
              <a:lnSpc>
                <a:spcPct val="150000"/>
              </a:lnSpc>
              <a:buFont typeface="Wingdings" pitchFamily="2" charset="2"/>
              <a:buChar char="q"/>
            </a:pPr>
            <a:r>
              <a:rPr lang="en-US" sz="1800" dirty="0">
                <a:cs typeface="2  Baran" pitchFamily="2" charset="-78"/>
              </a:rPr>
              <a:t>www.Wastewater International.com </a:t>
            </a:r>
            <a:endParaRPr lang="fa-IR" sz="1800" dirty="0">
              <a:cs typeface="2  Baran" pitchFamily="2" charset="-78"/>
            </a:endParaRPr>
          </a:p>
          <a:p>
            <a:pPr algn="r" rtl="1">
              <a:lnSpc>
                <a:spcPct val="150000"/>
              </a:lnSpc>
              <a:buFont typeface="Wingdings" pitchFamily="2" charset="2"/>
              <a:buChar char="q"/>
            </a:pPr>
            <a:r>
              <a:rPr lang="en-US" sz="1800" dirty="0">
                <a:cs typeface="2  Baran" pitchFamily="2" charset="-78"/>
                <a:hlinkClick r:id="rId3"/>
              </a:rPr>
              <a:t>www.tpww.co.ir</a:t>
            </a:r>
            <a:r>
              <a:rPr lang="fa-IR" sz="1800" dirty="0">
                <a:cs typeface="2  Baran" pitchFamily="2" charset="-78"/>
                <a:hlinkClick r:id="rId3"/>
              </a:rPr>
              <a:t> (شرکت</a:t>
            </a:r>
            <a:r>
              <a:rPr lang="fa-IR" sz="1800" dirty="0">
                <a:cs typeface="2  Baran" pitchFamily="2" charset="-78"/>
              </a:rPr>
              <a:t> آب و فاضلاب تهران)</a:t>
            </a:r>
            <a:endParaRPr lang="en-US" sz="1800" dirty="0">
              <a:cs typeface="2  Baran" pitchFamily="2" charset="-78"/>
            </a:endParaRPr>
          </a:p>
          <a:p>
            <a:pPr algn="r" rtl="1">
              <a:lnSpc>
                <a:spcPct val="150000"/>
              </a:lnSpc>
              <a:buFont typeface="Wingdings" pitchFamily="2" charset="2"/>
              <a:buChar char="q"/>
            </a:pPr>
            <a:r>
              <a:rPr lang="fa-IR" sz="1800" dirty="0">
                <a:cs typeface="2  Baran" pitchFamily="2" charset="-78"/>
              </a:rPr>
              <a:t>دکتر رضا مکنون ، نگرش جامع آب ، راهبردی برای ارنامه چهارم توسعه کشود،بولتن شماره 11 کمیته توسعه پایدار</a:t>
            </a:r>
          </a:p>
          <a:p>
            <a:pPr algn="r" rtl="1">
              <a:lnSpc>
                <a:spcPct val="150000"/>
              </a:lnSpc>
              <a:buFont typeface="Wingdings" pitchFamily="2" charset="2"/>
              <a:buChar char="q"/>
            </a:pPr>
            <a:r>
              <a:rPr lang="fa-IR" sz="1800" dirty="0">
                <a:cs typeface="2  Baran" pitchFamily="2" charset="-78"/>
              </a:rPr>
              <a:t>دکتر رضا اردکانیان ، راهبرد توسعه پایدار در امور آب ، همایش راهبردهای توسعه پایدار در بخشهای اجرایی کشور ، تابستان 1383 سازملن خفاظت از محیط ریست</a:t>
            </a:r>
          </a:p>
          <a:p>
            <a:pPr algn="r" rtl="1">
              <a:lnSpc>
                <a:spcPct val="150000"/>
              </a:lnSpc>
              <a:buFont typeface="Wingdings" pitchFamily="2" charset="2"/>
              <a:buChar char="q"/>
            </a:pPr>
            <a:r>
              <a:rPr lang="fa-IR" sz="1800" dirty="0">
                <a:cs typeface="2  Baran" pitchFamily="2" charset="-78"/>
              </a:rPr>
              <a:t>آزاده صالحی ، مسعود طبری و ناهید شهسواری،استفاده مجدد از فاضلاب شهری برای آبیاری مناطق حومه شهر،اولین همایش کم آبی 1386</a:t>
            </a:r>
          </a:p>
          <a:p>
            <a:pPr algn="r" rtl="1">
              <a:lnSpc>
                <a:spcPct val="150000"/>
              </a:lnSpc>
              <a:buFont typeface="Wingdings" pitchFamily="2" charset="2"/>
              <a:buChar char="q"/>
            </a:pPr>
            <a:r>
              <a:rPr lang="fa-IR" sz="1800" dirty="0">
                <a:cs typeface="2  Baran" pitchFamily="2" charset="-78"/>
              </a:rPr>
              <a:t>علی ترابیان ، مریم مهجوری،بررسی وضعیت فاضلابهای صنعتی و تولیدی در صنایع استان تهران ،نشریه آب و فاضلاب اصفهان شماره 50 ، 1383</a:t>
            </a:r>
          </a:p>
          <a:p>
            <a:pPr algn="r" rtl="1">
              <a:lnSpc>
                <a:spcPct val="150000"/>
              </a:lnSpc>
              <a:buFont typeface="Wingdings" pitchFamily="2" charset="2"/>
              <a:buChar char="q"/>
            </a:pPr>
            <a:r>
              <a:rPr lang="fa-IR" sz="1800" dirty="0">
                <a:cs typeface="2  Baran" pitchFamily="2" charset="-78"/>
              </a:rPr>
              <a:t>جواد امير فخري ، جلال الدين شايگان، بررسي ويژگي هاي رآكتور با فلدر بي هوازي (</a:t>
            </a:r>
            <a:r>
              <a:rPr lang="en-US" sz="1800" dirty="0">
                <a:cs typeface="2  Baran" pitchFamily="2" charset="-78"/>
              </a:rPr>
              <a:t>ABR) </a:t>
            </a:r>
            <a:r>
              <a:rPr lang="fa-IR" sz="1800" dirty="0">
                <a:cs typeface="2  Baran" pitchFamily="2" charset="-78"/>
              </a:rPr>
              <a:t>در تصفيه پساب هاي صنعتي و شهري، نشریه آب و فاضلاب اصفهان شماره 50 ، 1383 </a:t>
            </a:r>
            <a:br>
              <a:rPr lang="fa-IR" sz="1800" dirty="0">
                <a:cs typeface="2  Baran" pitchFamily="2" charset="-78"/>
              </a:rPr>
            </a:br>
            <a:r>
              <a:rPr lang="fa-IR" sz="1800" dirty="0">
                <a:cs typeface="2  Baran" pitchFamily="2" charset="-78"/>
              </a:rPr>
              <a:t>  </a:t>
            </a:r>
          </a:p>
          <a:p>
            <a:pPr algn="r" rtl="1">
              <a:lnSpc>
                <a:spcPct val="150000"/>
              </a:lnSpc>
              <a:buFont typeface="Wingdings" pitchFamily="2" charset="2"/>
              <a:buChar char="q"/>
            </a:pPr>
            <a:endParaRPr lang="en-US" sz="1800" dirty="0">
              <a:cs typeface="2  Baran" pitchFamily="2" charset="-78"/>
            </a:endParaRPr>
          </a:p>
        </p:txBody>
      </p:sp>
      <p:sp>
        <p:nvSpPr>
          <p:cNvPr id="5" name="Footer Placeholder 4"/>
          <p:cNvSpPr>
            <a:spLocks noGrp="1"/>
          </p:cNvSpPr>
          <p:nvPr>
            <p:ph type="ftr" sz="quarter" idx="11"/>
          </p:nvPr>
        </p:nvSpPr>
        <p:spPr/>
        <p:txBody>
          <a:bodyPr/>
          <a:lstStyle/>
          <a:p>
            <a:endParaRPr lang="en-US"/>
          </a:p>
        </p:txBody>
      </p:sp>
      <p:sp>
        <p:nvSpPr>
          <p:cNvPr id="4" name="TextBox 3"/>
          <p:cNvSpPr txBox="1"/>
          <p:nvPr/>
        </p:nvSpPr>
        <p:spPr>
          <a:xfrm>
            <a:off x="7696200" y="152401"/>
            <a:ext cx="2362200" cy="461665"/>
          </a:xfrm>
          <a:prstGeom prst="rect">
            <a:avLst/>
          </a:prstGeom>
          <a:noFill/>
        </p:spPr>
        <p:txBody>
          <a:bodyPr wrap="square" rtlCol="0">
            <a:spAutoFit/>
          </a:bodyPr>
          <a:lstStyle/>
          <a:p>
            <a:pPr algn="r"/>
            <a:r>
              <a:rPr lang="fa-IR" sz="2400" dirty="0">
                <a:solidFill>
                  <a:srgbClr val="6DC0FF"/>
                </a:solidFill>
                <a:cs typeface="2  Baran" pitchFamily="2" charset="-78"/>
              </a:rPr>
              <a:t>منابع:</a:t>
            </a:r>
            <a:endParaRPr lang="en-US" sz="2400" dirty="0">
              <a:solidFill>
                <a:srgbClr val="6DC0FF"/>
              </a:solidFill>
              <a:cs typeface="2  Bara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7894" y="4953000"/>
            <a:ext cx="9753600" cy="1066800"/>
          </a:xfrm>
        </p:spPr>
        <p:txBody>
          <a:bodyPr>
            <a:noAutofit/>
          </a:bodyPr>
          <a:lstStyle/>
          <a:p>
            <a:pPr algn="r">
              <a:lnSpc>
                <a:spcPct val="160000"/>
              </a:lnSpc>
            </a:pPr>
            <a:r>
              <a:rPr lang="fa-IR" sz="2400" dirty="0" smtClean="0">
                <a:cs typeface="2  Baran" pitchFamily="2" charset="-78"/>
              </a:rPr>
              <a:t>در این مجال </a:t>
            </a:r>
            <a:r>
              <a:rPr lang="ar-SA" sz="2400" dirty="0" smtClean="0">
                <a:cs typeface="2  Baran" pitchFamily="2" charset="-78"/>
              </a:rPr>
              <a:t>سعی در شناسایی روشهای بهینه و نوین تصفیه فاضلاب متناسب با ویژگیهای اقلیمی هر منطقه </a:t>
            </a:r>
            <a:r>
              <a:rPr lang="fa-IR" sz="2400" dirty="0" smtClean="0">
                <a:cs typeface="2  Baran" pitchFamily="2" charset="-78"/>
              </a:rPr>
              <a:t>شده است</a:t>
            </a:r>
            <a:r>
              <a:rPr lang="ar-SA" sz="2400" dirty="0" smtClean="0">
                <a:cs typeface="2  Baran" pitchFamily="2" charset="-78"/>
              </a:rPr>
              <a:t> تا از این ره بتوان هر چه بیشتر و بهتر از آب این ماده حیاتی در چرخه زیست بشر بهره جست</a:t>
            </a:r>
            <a:r>
              <a:rPr lang="fa-IR" sz="2400" dirty="0" smtClean="0">
                <a:cs typeface="2  Baran" pitchFamily="2" charset="-78"/>
              </a:rPr>
              <a:t> .</a:t>
            </a:r>
          </a:p>
        </p:txBody>
      </p:sp>
      <p:sp>
        <p:nvSpPr>
          <p:cNvPr id="5" name="Footer Placeholder 4"/>
          <p:cNvSpPr>
            <a:spLocks noGrp="1"/>
          </p:cNvSpPr>
          <p:nvPr>
            <p:ph type="ftr" sz="quarter" idx="11"/>
          </p:nvPr>
        </p:nvSpPr>
        <p:spPr/>
        <p:txBody>
          <a:bodyPr/>
          <a:lstStyle/>
          <a:p>
            <a:endParaRPr lang="en-US"/>
          </a:p>
        </p:txBody>
      </p:sp>
      <p:sp>
        <p:nvSpPr>
          <p:cNvPr id="4" name="Text Placeholder 2"/>
          <p:cNvSpPr txBox="1">
            <a:spLocks/>
          </p:cNvSpPr>
          <p:nvPr/>
        </p:nvSpPr>
        <p:spPr>
          <a:xfrm>
            <a:off x="407894" y="3196407"/>
            <a:ext cx="9753600" cy="1600200"/>
          </a:xfrm>
          <a:prstGeom prst="rect">
            <a:avLst/>
          </a:prstGeom>
        </p:spPr>
        <p:txBody>
          <a:bodyPr vert="horz" lIns="45720" tIns="0" rIns="45720" bIns="0" anchor="b">
            <a:noAutofit/>
          </a:bodyPr>
          <a:lstStyle/>
          <a:p>
            <a:pPr algn="r">
              <a:lnSpc>
                <a:spcPct val="160000"/>
              </a:lnSpc>
              <a:spcBef>
                <a:spcPct val="20000"/>
              </a:spcBef>
              <a:buClr>
                <a:schemeClr val="accent1"/>
              </a:buClr>
              <a:buSzPct val="80000"/>
              <a:defRPr/>
            </a:pPr>
            <a:r>
              <a:rPr lang="fa-IR" sz="2400" b="1" dirty="0">
                <a:solidFill>
                  <a:srgbClr val="6DC0FF"/>
                </a:solidFill>
                <a:cs typeface="2  Baran" pitchFamily="2" charset="-78"/>
              </a:rPr>
              <a:t>هدف:</a:t>
            </a:r>
          </a:p>
          <a:p>
            <a:pPr algn="r">
              <a:lnSpc>
                <a:spcPct val="160000"/>
              </a:lnSpc>
              <a:spcBef>
                <a:spcPct val="20000"/>
              </a:spcBef>
              <a:buClr>
                <a:schemeClr val="accent1"/>
              </a:buClr>
              <a:buSzPct val="80000"/>
              <a:defRPr/>
            </a:pPr>
            <a:r>
              <a:rPr lang="fa-IR" sz="2400" dirty="0">
                <a:cs typeface="2  Baran" pitchFamily="2" charset="-78"/>
              </a:rPr>
              <a:t>بخش عمده ای از عدم تعادل در منابع آب ناشی از چرخه آب شناسی و محدودیت طبیعی منابع آبی است و بخش دیگر تاثیر گذاری اقدامات و فعالیتهای انسان بر روی منابع آب است.که محدودیت ذاتی منابع آب ، خشکسالی ، افزایش جمعیت ،بهره برداری بی رویه از منابع و نبود مدیریت بازیافت منابع آبی موجود در جهت بهره برداری مجدد از آنها جملگی زمینه ساز چالشهای اساسی در تامین آب شیرین برای حیات بشر  خواهند بود.</a:t>
            </a:r>
            <a:endParaRPr lang="en-US" sz="2400" dirty="0">
              <a:cs typeface="2  Baran" pitchFamily="2" charset="-78"/>
            </a:endParaRPr>
          </a:p>
          <a:p>
            <a:pPr algn="r">
              <a:lnSpc>
                <a:spcPct val="160000"/>
              </a:lnSpc>
              <a:spcBef>
                <a:spcPct val="20000"/>
              </a:spcBef>
              <a:buClr>
                <a:schemeClr val="accent1"/>
              </a:buClr>
              <a:buSzPct val="80000"/>
              <a:defRPr/>
            </a:pPr>
            <a:r>
              <a:rPr lang="fa-IR" sz="2400" dirty="0">
                <a:solidFill>
                  <a:srgbClr val="6DC0FF"/>
                </a:solidFill>
                <a:cs typeface="2  Baran" pitchFamily="2" charset="-78"/>
              </a:rPr>
              <a:t>ماده 1 قانون توزیع عادلانه و سند چشم انداز 20 ساله </a:t>
            </a:r>
            <a:r>
              <a:rPr lang="fa-IR" sz="2400" dirty="0">
                <a:cs typeface="2  Baran" pitchFamily="2" charset="-78"/>
              </a:rPr>
              <a:t>در بخش آب ، استفاده مجدد از فاضلاب به عنوان یک منبع جدید آب ، از جمله سیاستهای مورد تاکید وزارت نیرو در برنامه چهارم توسعه می</a:t>
            </a:r>
            <a:endParaRPr lang="en-US" sz="2400" dirty="0">
              <a:cs typeface="2  Bar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9829800" cy="1066688"/>
          </a:xfrm>
        </p:spPr>
        <p:txBody>
          <a:bodyPr>
            <a:noAutofit/>
          </a:bodyPr>
          <a:lstStyle/>
          <a:p>
            <a:pPr algn="r">
              <a:lnSpc>
                <a:spcPct val="150000"/>
              </a:lnSpc>
            </a:pPr>
            <a:r>
              <a:rPr lang="fa-IR" sz="2800" b="1" dirty="0">
                <a:solidFill>
                  <a:srgbClr val="6DC0FF"/>
                </a:solidFill>
                <a:cs typeface="2  Baran" pitchFamily="2" charset="-78"/>
              </a:rPr>
              <a:t>تعریف فاضلاب :</a:t>
            </a:r>
          </a:p>
          <a:p>
            <a:pPr algn="r" rtl="1">
              <a:lnSpc>
                <a:spcPct val="150000"/>
              </a:lnSpc>
            </a:pPr>
            <a:r>
              <a:rPr lang="fa-IR" sz="2400" dirty="0" smtClean="0">
                <a:cs typeface="2  Baran" pitchFamily="2" charset="-78"/>
              </a:rPr>
              <a:t>فاضلاب به هر نوع آبی اطلاق می شود که به لحاظ  کیفی تحت تاثیر پیشرفت های تکنولوژیک جامعه بشری قرار گرفته و متشکل است ازآبهای تخلیه شده از منازل مسکونی، ساختمان های تجاری، صنعتی و یا کشاورزی که دربرگیرنده سطح وسیعی از آلاینده ها و کنسانتره های بالقوه می باشد.</a:t>
            </a:r>
            <a:br>
              <a:rPr lang="fa-IR" sz="2400" dirty="0" smtClean="0">
                <a:cs typeface="2  Baran" pitchFamily="2" charset="-78"/>
              </a:rPr>
            </a:br>
            <a:r>
              <a:rPr lang="fa-IR" sz="2400" dirty="0" smtClean="0">
                <a:cs typeface="2  Baran" pitchFamily="2" charset="-78"/>
              </a:rPr>
              <a:t>در معمول ترین معنای آن، این واژه به فاضلاب شهری گفته میشود که شامل طیف وسیعی از آلاینده های ناشی از ترکیب فاضلابهای منابع مختلف است.</a:t>
            </a:r>
          </a:p>
          <a:p>
            <a:pPr algn="r">
              <a:lnSpc>
                <a:spcPct val="150000"/>
              </a:lnSpc>
            </a:pPr>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990600"/>
            <a:ext cx="9753600" cy="1066688"/>
          </a:xfrm>
        </p:spPr>
        <p:txBody>
          <a:bodyPr>
            <a:noAutofit/>
          </a:bodyPr>
          <a:lstStyle/>
          <a:p>
            <a:pPr algn="r" rtl="1">
              <a:lnSpc>
                <a:spcPct val="150000"/>
              </a:lnSpc>
            </a:pPr>
            <a:r>
              <a:rPr lang="fa-IR" sz="2400" b="1" dirty="0" smtClean="0">
                <a:solidFill>
                  <a:srgbClr val="6DC0FF"/>
                </a:solidFill>
                <a:cs typeface="2  Baran" pitchFamily="2" charset="-78"/>
              </a:rPr>
              <a:t>پسآب:</a:t>
            </a:r>
          </a:p>
          <a:p>
            <a:pPr algn="r" rtl="1">
              <a:lnSpc>
                <a:spcPct val="150000"/>
              </a:lnSpc>
            </a:pPr>
            <a:r>
              <a:rPr lang="fa-IR" sz="2400" dirty="0" smtClean="0">
                <a:cs typeface="2  Baran" pitchFamily="2" charset="-78"/>
              </a:rPr>
              <a:t>پسآب (گنداب) به طور دقیق و صحیح به زیرمجموعه ای از فاضلاب اطلاق می شود که بدلیل وجود مواد دفعی انسانی موجود در فاضلاب مناطق مسکونی آلوده می گردد اما اغلب بمعنای هرنوع فاضلابی می باشد. </a:t>
            </a:r>
            <a:br>
              <a:rPr lang="fa-IR" sz="2400" dirty="0" smtClean="0">
                <a:cs typeface="2  Baran" pitchFamily="2" charset="-78"/>
              </a:rPr>
            </a:br>
            <a:r>
              <a:rPr lang="fa-IR" sz="2400" dirty="0" smtClean="0">
                <a:cs typeface="2  Baran" pitchFamily="2" charset="-78"/>
              </a:rPr>
              <a:t>پسآب شامل مایعات اتلاف شده داخلی، شهری و یا صنعتی می باشد که معمولا" حاصل از رسوب در لوله ها یا مجاری فاضلاب و گاهی اوقات در تخلیه کننده های چاههای فاضلاب میباشند. </a:t>
            </a:r>
            <a:br>
              <a:rPr lang="fa-IR" sz="2400" dirty="0" smtClean="0">
                <a:cs typeface="2  Baran" pitchFamily="2" charset="-78"/>
              </a:rPr>
            </a:br>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762000"/>
            <a:ext cx="9753600" cy="1066688"/>
          </a:xfrm>
        </p:spPr>
        <p:txBody>
          <a:bodyPr>
            <a:noAutofit/>
          </a:bodyPr>
          <a:lstStyle/>
          <a:p>
            <a:pPr algn="r" rtl="1"/>
            <a:r>
              <a:rPr lang="fa-IR" sz="2800" b="1" dirty="0">
                <a:solidFill>
                  <a:srgbClr val="6DC0FF"/>
                </a:solidFill>
                <a:cs typeface="2  Baran" pitchFamily="2" charset="-78"/>
              </a:rPr>
              <a:t>مبدا فاضلاب:</a:t>
            </a:r>
          </a:p>
          <a:p>
            <a:pPr algn="r" rtl="1"/>
            <a:r>
              <a:rPr lang="fa-IR" sz="2400" dirty="0" smtClean="0">
                <a:cs typeface="2  Baran" pitchFamily="2" charset="-78"/>
              </a:rPr>
              <a:t>فاضلاب یا پسآب حاصل موارد ذیل می باشد (متون داخل پرانتز نشان دهنده آلاینده ها و یا مقادیر مواد می باشند)</a:t>
            </a:r>
          </a:p>
          <a:p>
            <a:pPr algn="r" rtl="1">
              <a:buSzPct val="100000"/>
              <a:buFont typeface="Arial" pitchFamily="34" charset="0"/>
              <a:buChar char="•"/>
            </a:pPr>
            <a:r>
              <a:rPr lang="fa-IR" sz="2400" dirty="0" smtClean="0">
                <a:cs typeface="2  Baran" pitchFamily="2" charset="-78"/>
              </a:rPr>
              <a:t>فاضلاب انسانی حاصل از دستشویی ها (شامل ادرار و مدفوع، دستمال های توالت، خشک کن ها و سایر انواع مایعات) که </a:t>
            </a:r>
            <a:r>
              <a:rPr lang="fa-IR" sz="2400" dirty="0" smtClean="0">
                <a:solidFill>
                  <a:srgbClr val="6DC0FF"/>
                </a:solidFill>
                <a:cs typeface="2  Baran" pitchFamily="2" charset="-78"/>
              </a:rPr>
              <a:t>آب سیاه </a:t>
            </a:r>
            <a:r>
              <a:rPr lang="fa-IR" sz="2400" dirty="0" smtClean="0">
                <a:cs typeface="2  Baran" pitchFamily="2" charset="-78"/>
              </a:rPr>
              <a:t>نامیده می شوند. </a:t>
            </a:r>
          </a:p>
          <a:p>
            <a:pPr algn="r" rtl="1">
              <a:buSzPct val="100000"/>
              <a:buFont typeface="Arial" pitchFamily="34" charset="0"/>
              <a:buChar char="•"/>
            </a:pPr>
            <a:r>
              <a:rPr lang="fa-IR" sz="2400" dirty="0" smtClean="0">
                <a:cs typeface="2  Baran" pitchFamily="2" charset="-78"/>
              </a:rPr>
              <a:t>نشتی چاههای فاضلاب </a:t>
            </a:r>
          </a:p>
          <a:p>
            <a:pPr algn="r" rtl="1">
              <a:buSzPct val="100000"/>
              <a:buFont typeface="Arial" pitchFamily="34" charset="0"/>
              <a:buChar char="•"/>
            </a:pPr>
            <a:r>
              <a:rPr lang="fa-IR" sz="2400" dirty="0" smtClean="0">
                <a:cs typeface="2  Baran" pitchFamily="2" charset="-78"/>
              </a:rPr>
              <a:t>تخلیه مخزن فاضلاب </a:t>
            </a:r>
          </a:p>
          <a:p>
            <a:pPr algn="r" rtl="1">
              <a:buSzPct val="100000"/>
              <a:buFont typeface="Arial" pitchFamily="34" charset="0"/>
              <a:buChar char="•"/>
            </a:pPr>
            <a:r>
              <a:rPr lang="fa-IR" sz="2400" dirty="0" smtClean="0">
                <a:cs typeface="2  Baran" pitchFamily="2" charset="-78"/>
              </a:rPr>
              <a:t>تخلیه دستگاه تصفیه پسآب </a:t>
            </a:r>
          </a:p>
          <a:p>
            <a:pPr algn="r" rtl="1">
              <a:buSzPct val="100000"/>
              <a:buFont typeface="Arial" pitchFamily="34" charset="0"/>
              <a:buChar char="•"/>
            </a:pPr>
            <a:r>
              <a:rPr lang="fa-IR" sz="2400" dirty="0" smtClean="0">
                <a:cs typeface="2  Baran" pitchFamily="2" charset="-78"/>
              </a:rPr>
              <a:t>آب شستشو (شخصی، پوشاک، طبقات، ظروف و غیره) که </a:t>
            </a:r>
            <a:r>
              <a:rPr lang="fa-IR" sz="2400" dirty="0" smtClean="0">
                <a:solidFill>
                  <a:srgbClr val="6DC0FF"/>
                </a:solidFill>
                <a:cs typeface="2  Baran" pitchFamily="2" charset="-78"/>
              </a:rPr>
              <a:t>آب خاکستری </a:t>
            </a:r>
            <a:r>
              <a:rPr lang="fa-IR" sz="2400" dirty="0" smtClean="0">
                <a:cs typeface="2  Baran" pitchFamily="2" charset="-78"/>
              </a:rPr>
              <a:t>نامیده میشوند. </a:t>
            </a:r>
          </a:p>
          <a:p>
            <a:pPr algn="r" rtl="1">
              <a:buSzPct val="100000"/>
              <a:buFont typeface="Arial" pitchFamily="34" charset="0"/>
              <a:buChar char="•"/>
            </a:pPr>
            <a:r>
              <a:rPr lang="fa-IR" sz="2400" dirty="0" smtClean="0">
                <a:cs typeface="2  Baran" pitchFamily="2" charset="-78"/>
              </a:rPr>
              <a:t>آب بارندگی جمع شده روی بام ها، حیاط و غیره (باقیمانده های نفت و سوخت) </a:t>
            </a:r>
          </a:p>
          <a:p>
            <a:pPr algn="r" rtl="1">
              <a:buSzPct val="100000"/>
              <a:buFont typeface="Arial" pitchFamily="34" charset="0"/>
              <a:buChar char="•"/>
            </a:pPr>
            <a:r>
              <a:rPr lang="fa-IR" sz="2400" dirty="0" smtClean="0">
                <a:cs typeface="2  Baran" pitchFamily="2" charset="-78"/>
              </a:rPr>
              <a:t>آبهای زیرزمینی نفوذ یافته در پسآب و فاضلاب </a:t>
            </a:r>
          </a:p>
          <a:p>
            <a:pPr algn="r" rtl="1">
              <a:buSzPct val="100000"/>
              <a:buFont typeface="Arial" pitchFamily="34" charset="0"/>
              <a:buChar char="•"/>
            </a:pPr>
            <a:r>
              <a:rPr lang="fa-IR" sz="2400" dirty="0" smtClean="0">
                <a:cs typeface="2  Baran" pitchFamily="2" charset="-78"/>
              </a:rPr>
              <a:t>مایعات مازاد حاصل از منابع داخلی (شامل نوشیدنی ها، روغن مخصوص آشپزی، آفت کش ها، انواع روغن موتور، رنگ، مایعات شوینده، پاک کننده ها و غیره) </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14456"/>
            <a:ext cx="9982200" cy="1066688"/>
          </a:xfrm>
        </p:spPr>
        <p:txBody>
          <a:bodyPr>
            <a:noAutofit/>
          </a:bodyPr>
          <a:lstStyle/>
          <a:p>
            <a:pPr algn="r" rtl="1">
              <a:lnSpc>
                <a:spcPct val="150000"/>
              </a:lnSpc>
              <a:buSzPct val="100000"/>
              <a:buFont typeface="Arial" pitchFamily="34" charset="0"/>
              <a:buChar char="•"/>
            </a:pPr>
            <a:r>
              <a:rPr lang="fa-IR" sz="2400" dirty="0" smtClean="0">
                <a:cs typeface="2  Baran" pitchFamily="2" charset="-78"/>
              </a:rPr>
              <a:t>بارش آب های زهکشی جاری در جاده ها، پارکینگ های اتومبیل، بامها و پیاده روها (انواع روغن، مدفوعات حیوانی، زباله ها، پس مانده های سوختی، تفاله های لاستیکی، فلزات خارج شده از اگزوز وسایل نقلیه و غیره) </a:t>
            </a:r>
          </a:p>
          <a:p>
            <a:pPr algn="r" rtl="1">
              <a:lnSpc>
                <a:spcPct val="150000"/>
              </a:lnSpc>
              <a:buSzPct val="100000"/>
              <a:buFont typeface="Arial" pitchFamily="34" charset="0"/>
              <a:buChar char="•"/>
            </a:pPr>
            <a:r>
              <a:rPr lang="fa-IR" sz="2400" dirty="0" smtClean="0">
                <a:cs typeface="2  Baran" pitchFamily="2" charset="-78"/>
              </a:rPr>
              <a:t>ورودی آبهای دریایی (نمک، موجودات میکروارگانیک در حجم بالا) </a:t>
            </a:r>
          </a:p>
          <a:p>
            <a:pPr algn="r" rtl="1">
              <a:lnSpc>
                <a:spcPct val="150000"/>
              </a:lnSpc>
              <a:buSzPct val="100000"/>
              <a:buFont typeface="Arial" pitchFamily="34" charset="0"/>
              <a:buChar char="•"/>
            </a:pPr>
            <a:r>
              <a:rPr lang="fa-IR" sz="2400" dirty="0" smtClean="0">
                <a:cs typeface="2  Baran" pitchFamily="2" charset="-78"/>
              </a:rPr>
              <a:t>ورودی های مستقیم آب های رودخانه (حاوی موجودات میکروارگانیک در حجم بالا) </a:t>
            </a:r>
          </a:p>
          <a:p>
            <a:pPr algn="r" rtl="1">
              <a:lnSpc>
                <a:spcPct val="150000"/>
              </a:lnSpc>
              <a:buSzPct val="100000"/>
              <a:buFont typeface="Arial" pitchFamily="34" charset="0"/>
              <a:buChar char="•"/>
            </a:pPr>
            <a:r>
              <a:rPr lang="fa-IR" sz="2400" dirty="0" smtClean="0">
                <a:cs typeface="2  Baran" pitchFamily="2" charset="-78"/>
              </a:rPr>
              <a:t>ورودی مستقیم مایعات تولید شده انسانی (مصرف غیرقانونی آفت کش ها، روغن های استفاده شده و غیره) </a:t>
            </a:r>
          </a:p>
          <a:p>
            <a:pPr algn="r" rtl="1">
              <a:lnSpc>
                <a:spcPct val="150000"/>
              </a:lnSpc>
              <a:buSzPct val="100000"/>
              <a:buFont typeface="Arial" pitchFamily="34" charset="0"/>
              <a:buChar char="•"/>
            </a:pPr>
            <a:r>
              <a:rPr lang="fa-IR" sz="2400" dirty="0" smtClean="0">
                <a:cs typeface="2  Baran" pitchFamily="2" charset="-78"/>
              </a:rPr>
              <a:t>زهکشی بزرگراهها (روغن، ضد یخ، پس مانده های پلاستیکی) </a:t>
            </a:r>
          </a:p>
          <a:p>
            <a:pPr algn="r" rtl="1">
              <a:lnSpc>
                <a:spcPct val="150000"/>
              </a:lnSpc>
              <a:buSzPct val="100000"/>
              <a:buFont typeface="Arial" pitchFamily="34" charset="0"/>
              <a:buChar char="•"/>
            </a:pPr>
            <a:r>
              <a:rPr lang="fa-IR" sz="2400" dirty="0" smtClean="0">
                <a:cs typeface="2  Baran" pitchFamily="2" charset="-78"/>
              </a:rPr>
              <a:t>آبگذرهای طوفان (تقریبا" هرچیزی شامل اتومبیل ها، واگن های برقی مخصوص خرید، درخت ها، احشام و غیره) </a:t>
            </a:r>
          </a:p>
          <a:p>
            <a:pPr algn="r" rtl="1">
              <a:lnSpc>
                <a:spcPct val="150000"/>
              </a:lnSpc>
              <a:buSzPct val="100000"/>
              <a:buFont typeface="Arial" pitchFamily="34" charset="0"/>
              <a:buChar char="•"/>
            </a:pPr>
            <a:r>
              <a:rPr lang="fa-IR" sz="2400" dirty="0" smtClean="0">
                <a:cs typeface="2  Baran" pitchFamily="2" charset="-78"/>
              </a:rPr>
              <a:t>فاضلاب های صنعتی </a:t>
            </a:r>
          </a:p>
          <a:p>
            <a:pPr algn="r">
              <a:lnSpc>
                <a:spcPct val="150000"/>
              </a:lnSpc>
            </a:pPr>
            <a:endParaRPr lang="en-US" sz="2400" dirty="0" smtClean="0">
              <a:cs typeface="2  Baran" pitchFamily="2" charset="-78"/>
            </a:endParaRPr>
          </a:p>
          <a:p>
            <a:endParaRPr lang="en-US" sz="2400" dirty="0">
              <a:cs typeface="2  Baran" pitchFamily="2" charset="-78"/>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3094</TotalTime>
  <Words>3473</Words>
  <Application>Microsoft Office PowerPoint</Application>
  <PresentationFormat>Widescreen</PresentationFormat>
  <Paragraphs>195</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2  Baran</vt:lpstr>
      <vt:lpstr>Arial</vt:lpstr>
      <vt:lpstr>Calibri</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mahnaz</dc:creator>
  <cp:lastModifiedBy>morteza ghaemipour</cp:lastModifiedBy>
  <cp:revision>275</cp:revision>
  <dcterms:created xsi:type="dcterms:W3CDTF">2008-12-26T08:19:38Z</dcterms:created>
  <dcterms:modified xsi:type="dcterms:W3CDTF">2013-10-27T19:12:08Z</dcterms:modified>
</cp:coreProperties>
</file>