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5" r:id="rId18"/>
    <p:sldId id="276" r:id="rId19"/>
    <p:sldId id="273" r:id="rId20"/>
    <p:sldId id="274" r:id="rId21"/>
    <p:sldId id="277" r:id="rId22"/>
    <p:sldId id="278" r:id="rId23"/>
    <p:sldId id="279" r:id="rId24"/>
    <p:sldId id="280" r:id="rId25"/>
    <p:sldId id="281" r:id="rId2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p:scale>
          <a:sx n="100" d="100"/>
          <a:sy n="100" d="100"/>
        </p:scale>
        <p:origin x="-504" y="47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5F09E27-9CE2-4A9E-BB6C-5A214DCC168C}" type="datetimeFigureOut">
              <a:rPr lang="fa-IR" smtClean="0"/>
              <a:t>05/18/1436</a:t>
            </a:fld>
            <a:endParaRPr lang="fa-IR"/>
          </a:p>
        </p:txBody>
      </p:sp>
      <p:sp>
        <p:nvSpPr>
          <p:cNvPr id="8" name="Slide Number Placeholder 7"/>
          <p:cNvSpPr>
            <a:spLocks noGrp="1"/>
          </p:cNvSpPr>
          <p:nvPr>
            <p:ph type="sldNum" sz="quarter" idx="11"/>
          </p:nvPr>
        </p:nvSpPr>
        <p:spPr/>
        <p:txBody>
          <a:bodyPr/>
          <a:lstStyle/>
          <a:p>
            <a:fld id="{87C8F233-1FA0-48EB-8CC7-8C57B1408750}" type="slidenum">
              <a:rPr lang="fa-IR" smtClean="0"/>
              <a:t>‹#›</a:t>
            </a:fld>
            <a:endParaRPr lang="fa-IR"/>
          </a:p>
        </p:txBody>
      </p:sp>
      <p:sp>
        <p:nvSpPr>
          <p:cNvPr id="9" name="Footer Placeholder 8"/>
          <p:cNvSpPr>
            <a:spLocks noGrp="1"/>
          </p:cNvSpPr>
          <p:nvPr>
            <p:ph type="ftr" sz="quarter" idx="12"/>
          </p:nvPr>
        </p:nvSpPr>
        <p:spPr/>
        <p:txBody>
          <a:bodyPr/>
          <a:lstStyle/>
          <a:p>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09E27-9CE2-4A9E-BB6C-5A214DCC168C}" type="datetimeFigureOut">
              <a:rPr lang="fa-IR" smtClean="0"/>
              <a:t>05/18/1436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09E27-9CE2-4A9E-BB6C-5A214DCC168C}" type="datetimeFigureOut">
              <a:rPr lang="fa-IR" smtClean="0"/>
              <a:t>05/18/1436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09E27-9CE2-4A9E-BB6C-5A214DCC168C}" type="datetimeFigureOut">
              <a:rPr lang="fa-IR" smtClean="0"/>
              <a:t>05/18/1436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09E27-9CE2-4A9E-BB6C-5A214DCC168C}" type="datetimeFigureOut">
              <a:rPr lang="fa-IR" smtClean="0"/>
              <a:t>05/18/1436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F09E27-9CE2-4A9E-BB6C-5A214DCC168C}" type="datetimeFigureOut">
              <a:rPr lang="fa-IR" smtClean="0"/>
              <a:t>05/18/1436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7C8F233-1FA0-48EB-8CC7-8C57B1408750}" type="slidenum">
              <a:rPr lang="fa-IR" smtClean="0"/>
              <a:t>‹#›</a:t>
            </a:fld>
            <a:endParaRPr lang="fa-IR"/>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5F09E27-9CE2-4A9E-BB6C-5A214DCC168C}" type="datetimeFigureOut">
              <a:rPr lang="fa-IR" smtClean="0"/>
              <a:t>05/18/1436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7C8F233-1FA0-48EB-8CC7-8C57B1408750}" type="slidenum">
              <a:rPr lang="fa-IR" smtClean="0"/>
              <a:t>‹#›</a:t>
            </a:fld>
            <a:endParaRPr lang="fa-I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F09E27-9CE2-4A9E-BB6C-5A214DCC168C}" type="datetimeFigureOut">
              <a:rPr lang="fa-IR" smtClean="0"/>
              <a:t>05/18/1436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09E27-9CE2-4A9E-BB6C-5A214DCC168C}" type="datetimeFigureOut">
              <a:rPr lang="fa-IR" smtClean="0"/>
              <a:t>05/18/1436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09E27-9CE2-4A9E-BB6C-5A214DCC168C}" type="datetimeFigureOut">
              <a:rPr lang="fa-IR" smtClean="0"/>
              <a:t>05/18/1436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09E27-9CE2-4A9E-BB6C-5A214DCC168C}" type="datetimeFigureOut">
              <a:rPr lang="fa-IR" smtClean="0"/>
              <a:t>05/18/1436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7C8F233-1FA0-48EB-8CC7-8C57B1408750}"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5F09E27-9CE2-4A9E-BB6C-5A214DCC168C}" type="datetimeFigureOut">
              <a:rPr lang="fa-IR" smtClean="0"/>
              <a:t>05/18/1436</a:t>
            </a:fld>
            <a:endParaRPr lang="fa-I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87C8F233-1FA0-48EB-8CC7-8C57B1408750}" type="slidenum">
              <a:rPr lang="fa-IR" smtClean="0"/>
              <a:t>‹#›</a:t>
            </a:fld>
            <a:endParaRPr lang="fa-I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fa-IR"/>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1" eaLnBrk="1" latinLnBrk="0" hangingPunct="1">
        <a:spcBef>
          <a:spcPct val="0"/>
        </a:spcBef>
        <a:buNone/>
        <a:defRPr sz="40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r" defTabSz="914400" rtl="1"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r" defTabSz="914400" rtl="1"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amoozak.org/sites/default/files/field/image/fazaye%20aamozeshi.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620689"/>
            <a:ext cx="7315200" cy="504055"/>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r" rtl="0"/>
            <a:r>
              <a:rPr lang="fa-IR" sz="4000" b="1" dirty="0" smtClean="0">
                <a:ln w="50800"/>
                <a:cs typeface="B Nazanin" pitchFamily="2" charset="-78"/>
              </a:rPr>
              <a:t>استانداردهای فیزیکی مدرسه ابتدایی </a:t>
            </a:r>
            <a:endParaRPr lang="fa-IR" sz="4000" b="1" dirty="0">
              <a:ln w="50800"/>
              <a:cs typeface="B Nazanin" pitchFamily="2" charset="-78"/>
            </a:endParaRPr>
          </a:p>
        </p:txBody>
      </p:sp>
      <p:sp>
        <p:nvSpPr>
          <p:cNvPr id="3" name="Subtitle 2"/>
          <p:cNvSpPr>
            <a:spLocks noGrp="1"/>
          </p:cNvSpPr>
          <p:nvPr>
            <p:ph type="subTitle" idx="1"/>
          </p:nvPr>
        </p:nvSpPr>
        <p:spPr>
          <a:xfrm>
            <a:off x="-1260648" y="5589240"/>
            <a:ext cx="7315200" cy="1144632"/>
          </a:xfrm>
        </p:spPr>
        <p:txBody>
          <a:bodyPr>
            <a:normAutofit/>
          </a:bodyPr>
          <a:lstStyle/>
          <a:p>
            <a:pPr algn="r" rtl="0"/>
            <a:r>
              <a:rPr lang="fa-IR" sz="1800" dirty="0" smtClean="0">
                <a:solidFill>
                  <a:schemeClr val="tx2"/>
                </a:solidFill>
                <a:cs typeface="B Nazanin" pitchFamily="2" charset="-78"/>
              </a:rPr>
              <a:t>دانشجویان: زهرا بصیرزاده - راضیه طالب نیا – الهه جعفرزاده – فاطمه فروزان</a:t>
            </a:r>
            <a:endParaRPr lang="fa-IR" sz="1800" dirty="0">
              <a:solidFill>
                <a:schemeClr val="tx2"/>
              </a:solidFill>
              <a:cs typeface="B Nazanin" pitchFamily="2" charset="-78"/>
            </a:endParaRPr>
          </a:p>
        </p:txBody>
      </p:sp>
      <p:pic>
        <p:nvPicPr>
          <p:cNvPr id="4" name="Picture 3" descr="استاندارد های طراحی مدرسه ">
            <a:hlinkClick r:id="rId2" tooltip="&quot;استاندارد های طراحی مدرسه &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412776"/>
            <a:ext cx="4572000" cy="3615055"/>
          </a:xfrm>
          <a:prstGeom prst="rect">
            <a:avLst/>
          </a:prstGeom>
          <a:noFill/>
          <a:ln>
            <a:noFill/>
          </a:ln>
        </p:spPr>
      </p:pic>
    </p:spTree>
    <p:extLst>
      <p:ext uri="{BB962C8B-B14F-4D97-AF65-F5344CB8AC3E}">
        <p14:creationId xmlns:p14="http://schemas.microsoft.com/office/powerpoint/2010/main" val="271114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28800"/>
            <a:ext cx="7315200" cy="1224136"/>
          </a:xfrm>
        </p:spPr>
        <p:txBody>
          <a:bodyPr>
            <a:normAutofit fontScale="90000"/>
          </a:bodyPr>
          <a:lstStyle/>
          <a:p>
            <a:pPr algn="just"/>
            <a:r>
              <a:rPr lang="ar-SA" sz="2000" dirty="0">
                <a:solidFill>
                  <a:schemeClr val="tx1"/>
                </a:solidFill>
                <a:cs typeface="B Nazanin" pitchFamily="2" charset="-78"/>
              </a:rPr>
              <a:t> مطلوبترین  آن وجود شوفاژ مركزی به وسیله آب داغ است . در هر كلاس باید شوفاژ  را زیر یا میان پنجره ها قرار داد . در مدارس كوچكتر لاجرم می توان متوسل به گرم كننده های نوع دیگر شد </a:t>
            </a:r>
            <a:r>
              <a:rPr lang="ar-SA" sz="2000" dirty="0" smtClean="0">
                <a:solidFill>
                  <a:schemeClr val="tx1"/>
                </a:solidFill>
                <a:cs typeface="B Nazanin" pitchFamily="2" charset="-78"/>
              </a:rPr>
              <a:t>. استفاده </a:t>
            </a:r>
            <a:r>
              <a:rPr lang="ar-SA" sz="2000" dirty="0">
                <a:solidFill>
                  <a:schemeClr val="tx1"/>
                </a:solidFill>
                <a:cs typeface="B Nazanin" pitchFamily="2" charset="-78"/>
              </a:rPr>
              <a:t>از بخاریهای نفتی  با توجه به خطراتی كه در بر دارد مطلوب </a:t>
            </a:r>
            <a:r>
              <a:rPr lang="ar-SA" sz="2000" dirty="0" smtClean="0">
                <a:solidFill>
                  <a:schemeClr val="tx1"/>
                </a:solidFill>
                <a:cs typeface="B Nazanin" pitchFamily="2" charset="-78"/>
              </a:rPr>
              <a:t>نیس</a:t>
            </a:r>
            <a:r>
              <a:rPr lang="fa-IR" sz="2000" dirty="0" smtClean="0">
                <a:solidFill>
                  <a:schemeClr val="tx1"/>
                </a:solidFill>
                <a:cs typeface="B Nazanin" pitchFamily="2" charset="-78"/>
              </a:rPr>
              <a:t>ت</a:t>
            </a:r>
            <a:r>
              <a:rPr lang="ar-SA" sz="2000" dirty="0" smtClean="0">
                <a:solidFill>
                  <a:schemeClr val="tx1"/>
                </a:solidFill>
                <a:cs typeface="B Nazanin" pitchFamily="2" charset="-78"/>
              </a:rPr>
              <a:t>.</a:t>
            </a:r>
            <a:r>
              <a:rPr lang="fa-IR" sz="2000" dirty="0" smtClean="0">
                <a:solidFill>
                  <a:schemeClr val="tx1"/>
                </a:solidFill>
                <a:cs typeface="B Nazanin" pitchFamily="2" charset="-78"/>
              </a:rPr>
              <a:t> </a:t>
            </a:r>
            <a:r>
              <a:rPr lang="ar-SA" sz="2000" dirty="0" smtClean="0">
                <a:solidFill>
                  <a:schemeClr val="tx1"/>
                </a:solidFill>
                <a:cs typeface="B Nazanin" pitchFamily="2" charset="-78"/>
              </a:rPr>
              <a:t>درجه </a:t>
            </a:r>
            <a:r>
              <a:rPr lang="ar-SA" sz="2000" dirty="0">
                <a:solidFill>
                  <a:schemeClr val="tx1"/>
                </a:solidFill>
                <a:cs typeface="B Nazanin" pitchFamily="2" charset="-78"/>
              </a:rPr>
              <a:t>حرارت كلاس قبل از شروع درس باید حدود </a:t>
            </a:r>
            <a:r>
              <a:rPr lang="fa-IR" sz="2000" dirty="0" smtClean="0">
                <a:solidFill>
                  <a:schemeClr val="tx1"/>
                </a:solidFill>
                <a:cs typeface="B Nazanin" pitchFamily="2" charset="-78"/>
              </a:rPr>
              <a:t>18</a:t>
            </a:r>
            <a:r>
              <a:rPr lang="ar-SA" sz="2000" dirty="0" smtClean="0">
                <a:solidFill>
                  <a:schemeClr val="tx1"/>
                </a:solidFill>
                <a:cs typeface="B Nazanin" pitchFamily="2" charset="-78"/>
              </a:rPr>
              <a:t>درجه </a:t>
            </a:r>
            <a:r>
              <a:rPr lang="ar-SA" sz="2000" dirty="0">
                <a:solidFill>
                  <a:schemeClr val="tx1"/>
                </a:solidFill>
                <a:cs typeface="B Nazanin" pitchFamily="2" charset="-78"/>
              </a:rPr>
              <a:t>سانتیگراد  باشد </a:t>
            </a:r>
            <a:r>
              <a:rPr lang="fa-IR" sz="2000" dirty="0" smtClean="0">
                <a:solidFill>
                  <a:schemeClr val="tx1"/>
                </a:solidFill>
                <a:cs typeface="B Nazanin" pitchFamily="2" charset="-78"/>
              </a:rPr>
              <a:t>.					</a:t>
            </a:r>
            <a:r>
              <a:rPr lang="en-US" dirty="0"/>
              <a:t/>
            </a:r>
            <a:br>
              <a:rPr lang="en-US" dirty="0"/>
            </a:br>
            <a:endParaRPr lang="fa-IR" dirty="0"/>
          </a:p>
        </p:txBody>
      </p:sp>
      <p:sp>
        <p:nvSpPr>
          <p:cNvPr id="3" name="Text Placeholder 2"/>
          <p:cNvSpPr>
            <a:spLocks noGrp="1"/>
          </p:cNvSpPr>
          <p:nvPr>
            <p:ph type="body" idx="1"/>
          </p:nvPr>
        </p:nvSpPr>
        <p:spPr>
          <a:xfrm>
            <a:off x="5868144" y="620688"/>
            <a:ext cx="2418656" cy="522375"/>
          </a:xfrm>
        </p:spPr>
        <p:txBody>
          <a:bodyPr/>
          <a:lstStyle/>
          <a:p>
            <a:r>
              <a:rPr lang="ar-SA" b="1" dirty="0" smtClean="0">
                <a:solidFill>
                  <a:schemeClr val="tx2"/>
                </a:solidFill>
              </a:rPr>
              <a:t>وسایل </a:t>
            </a:r>
            <a:r>
              <a:rPr lang="ar-SA" b="1" dirty="0">
                <a:solidFill>
                  <a:schemeClr val="tx2"/>
                </a:solidFill>
              </a:rPr>
              <a:t>گرمایشی: </a:t>
            </a:r>
            <a:endParaRPr lang="fa-IR" dirty="0">
              <a:solidFill>
                <a:schemeClr val="tx2"/>
              </a:solidFill>
            </a:endParaRPr>
          </a:p>
        </p:txBody>
      </p:sp>
      <p:sp>
        <p:nvSpPr>
          <p:cNvPr id="4" name="TextBox 3"/>
          <p:cNvSpPr txBox="1"/>
          <p:nvPr/>
        </p:nvSpPr>
        <p:spPr>
          <a:xfrm>
            <a:off x="971600" y="3933056"/>
            <a:ext cx="7344816" cy="1200329"/>
          </a:xfrm>
          <a:prstGeom prst="rect">
            <a:avLst/>
          </a:prstGeom>
          <a:noFill/>
        </p:spPr>
        <p:txBody>
          <a:bodyPr wrap="square" rtlCol="1">
            <a:spAutoFit/>
          </a:bodyPr>
          <a:lstStyle/>
          <a:p>
            <a:pPr algn="just"/>
            <a:r>
              <a:rPr lang="ar-SA" dirty="0"/>
              <a:t> </a:t>
            </a:r>
            <a:r>
              <a:rPr lang="ar-SA" dirty="0">
                <a:cs typeface="B Nazanin" pitchFamily="2" charset="-78"/>
              </a:rPr>
              <a:t>بهترین آن خنك كننده های مركزی است ، چونكه موجب سرو صدا نمی شود و كارایی خوبی دارد </a:t>
            </a:r>
            <a:r>
              <a:rPr lang="fa-IR" dirty="0" smtClean="0">
                <a:cs typeface="B Nazanin" pitchFamily="2" charset="-78"/>
              </a:rPr>
              <a:t>.</a:t>
            </a:r>
          </a:p>
          <a:p>
            <a:pPr algn="just"/>
            <a:r>
              <a:rPr lang="ar-SA" dirty="0">
                <a:cs typeface="B Nazanin" pitchFamily="2" charset="-78"/>
              </a:rPr>
              <a:t> می توان از كولرهای </a:t>
            </a:r>
            <a:r>
              <a:rPr lang="ar-SA" dirty="0" smtClean="0">
                <a:cs typeface="B Nazanin" pitchFamily="2" charset="-78"/>
              </a:rPr>
              <a:t>گازی </a:t>
            </a:r>
            <a:r>
              <a:rPr lang="ar-SA" dirty="0">
                <a:cs typeface="B Nazanin" pitchFamily="2" charset="-78"/>
              </a:rPr>
              <a:t>نیز استفاده  كرد . </a:t>
            </a:r>
            <a:endParaRPr lang="fa-IR" dirty="0" smtClean="0">
              <a:cs typeface="B Nazanin" pitchFamily="2" charset="-78"/>
            </a:endParaRPr>
          </a:p>
          <a:p>
            <a:pPr algn="just"/>
            <a:r>
              <a:rPr lang="ar-SA" dirty="0" smtClean="0">
                <a:cs typeface="B Nazanin" pitchFamily="2" charset="-78"/>
              </a:rPr>
              <a:t>كولرهای </a:t>
            </a:r>
            <a:r>
              <a:rPr lang="ar-SA" dirty="0">
                <a:cs typeface="B Nazanin" pitchFamily="2" charset="-78"/>
              </a:rPr>
              <a:t>آبی نسبتاً سرو صدا ایجاد می نمایند و در محیط های با گرمای زیاد چندان </a:t>
            </a:r>
            <a:r>
              <a:rPr lang="ar-SA" dirty="0" smtClean="0">
                <a:cs typeface="B Nazanin" pitchFamily="2" charset="-78"/>
              </a:rPr>
              <a:t>كارآمد</a:t>
            </a:r>
            <a:r>
              <a:rPr lang="fa-IR" dirty="0" smtClean="0">
                <a:cs typeface="B Nazanin" pitchFamily="2" charset="-78"/>
              </a:rPr>
              <a:t> </a:t>
            </a:r>
            <a:r>
              <a:rPr lang="ar-SA" dirty="0" smtClean="0">
                <a:cs typeface="B Nazanin" pitchFamily="2" charset="-78"/>
              </a:rPr>
              <a:t>ندارند </a:t>
            </a:r>
            <a:r>
              <a:rPr lang="ar-SA" dirty="0">
                <a:cs typeface="B Nazanin" pitchFamily="2" charset="-78"/>
              </a:rPr>
              <a:t> و در نبود سایر وسایل نامبرده كمك كننده  است.</a:t>
            </a:r>
            <a:endParaRPr lang="fa-IR" dirty="0">
              <a:cs typeface="B Nazanin" pitchFamily="2" charset="-78"/>
            </a:endParaRPr>
          </a:p>
        </p:txBody>
      </p:sp>
      <p:sp>
        <p:nvSpPr>
          <p:cNvPr id="5" name="TextBox 4"/>
          <p:cNvSpPr txBox="1"/>
          <p:nvPr/>
        </p:nvSpPr>
        <p:spPr>
          <a:xfrm>
            <a:off x="6228184" y="3140968"/>
            <a:ext cx="2088232" cy="400110"/>
          </a:xfrm>
          <a:prstGeom prst="rect">
            <a:avLst/>
          </a:prstGeom>
          <a:noFill/>
        </p:spPr>
        <p:txBody>
          <a:bodyPr wrap="square" rtlCol="1">
            <a:spAutoFit/>
          </a:bodyPr>
          <a:lstStyle/>
          <a:p>
            <a:r>
              <a:rPr lang="ar-SA" sz="2000" b="1" dirty="0" smtClean="0">
                <a:solidFill>
                  <a:schemeClr val="tx2"/>
                </a:solidFill>
                <a:cs typeface="B Nazanin" pitchFamily="2" charset="-78"/>
              </a:rPr>
              <a:t>وسایل سرمایشی :</a:t>
            </a:r>
            <a:endParaRPr lang="en-US" sz="2000" dirty="0">
              <a:solidFill>
                <a:schemeClr val="tx2"/>
              </a:solidFill>
              <a:cs typeface="B Nazanin" pitchFamily="2" charset="-78"/>
            </a:endParaRPr>
          </a:p>
        </p:txBody>
      </p:sp>
    </p:spTree>
    <p:extLst>
      <p:ext uri="{BB962C8B-B14F-4D97-AF65-F5344CB8AC3E}">
        <p14:creationId xmlns:p14="http://schemas.microsoft.com/office/powerpoint/2010/main" val="199846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992" y="620688"/>
            <a:ext cx="3888432" cy="836712"/>
          </a:xfrm>
        </p:spPr>
        <p:txBody>
          <a:bodyPr>
            <a:normAutofit fontScale="90000"/>
          </a:bodyPr>
          <a:lstStyle/>
          <a:p>
            <a:r>
              <a:rPr lang="ar-SA" b="1" dirty="0">
                <a:cs typeface="B Nazanin" pitchFamily="2" charset="-78"/>
              </a:rPr>
              <a:t>ضوابط تعیین اندازه میز و نیمكت:</a:t>
            </a:r>
            <a:r>
              <a:rPr lang="fa-IR" dirty="0">
                <a:cs typeface="B Nazanin" pitchFamily="2" charset="-78"/>
              </a:rPr>
              <a:t/>
            </a:r>
            <a:br>
              <a:rPr lang="fa-IR" dirty="0">
                <a:cs typeface="B Nazanin" pitchFamily="2" charset="-78"/>
              </a:rPr>
            </a:br>
            <a:endParaRPr lang="fa-IR" dirty="0"/>
          </a:p>
        </p:txBody>
      </p:sp>
      <p:sp>
        <p:nvSpPr>
          <p:cNvPr id="3" name="Picture Placeholder 2"/>
          <p:cNvSpPr>
            <a:spLocks noGrp="1"/>
          </p:cNvSpPr>
          <p:nvPr>
            <p:ph type="pic" idx="1"/>
          </p:nvPr>
        </p:nvSpPr>
        <p:spPr>
          <a:xfrm>
            <a:off x="2962275" y="2286000"/>
            <a:ext cx="4038600" cy="3352800"/>
          </a:xfrm>
        </p:spPr>
      </p:sp>
      <p:pic>
        <p:nvPicPr>
          <p:cNvPr id="5" name="Picture 4" descr="http://upload7.ir/imgs/2014-11/09570928741966179745.jpg"/>
          <p:cNvPicPr/>
          <p:nvPr/>
        </p:nvPicPr>
        <p:blipFill>
          <a:blip r:embed="rId2">
            <a:extLst>
              <a:ext uri="{28A0092B-C50C-407E-A947-70E740481C1C}">
                <a14:useLocalDpi xmlns:a14="http://schemas.microsoft.com/office/drawing/2010/main" val="0"/>
              </a:ext>
            </a:extLst>
          </a:blip>
          <a:srcRect/>
          <a:stretch>
            <a:fillRect/>
          </a:stretch>
        </p:blipFill>
        <p:spPr bwMode="auto">
          <a:xfrm>
            <a:off x="3847331" y="2924944"/>
            <a:ext cx="2457450" cy="1857375"/>
          </a:xfrm>
          <a:prstGeom prst="rect">
            <a:avLst/>
          </a:prstGeom>
          <a:noFill/>
          <a:ln>
            <a:noFill/>
          </a:ln>
        </p:spPr>
      </p:pic>
    </p:spTree>
    <p:extLst>
      <p:ext uri="{BB962C8B-B14F-4D97-AF65-F5344CB8AC3E}">
        <p14:creationId xmlns:p14="http://schemas.microsoft.com/office/powerpoint/2010/main" val="241405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548680"/>
            <a:ext cx="7315200" cy="5976664"/>
          </a:xfrm>
        </p:spPr>
        <p:txBody>
          <a:bodyPr>
            <a:normAutofit/>
          </a:bodyPr>
          <a:lstStyle/>
          <a:p>
            <a:r>
              <a:rPr lang="ar-SA" dirty="0">
                <a:solidFill>
                  <a:schemeClr val="tx2"/>
                </a:solidFill>
              </a:rPr>
              <a:t>1ـ ارتفاع </a:t>
            </a:r>
            <a:r>
              <a:rPr lang="ar-SA" dirty="0" smtClean="0">
                <a:solidFill>
                  <a:schemeClr val="tx2"/>
                </a:solidFill>
              </a:rPr>
              <a:t>نیمكت</a:t>
            </a:r>
            <a:endParaRPr lang="en-US" dirty="0">
              <a:solidFill>
                <a:schemeClr val="tx2"/>
              </a:solidFill>
            </a:endParaRPr>
          </a:p>
          <a:p>
            <a:r>
              <a:rPr lang="ar-SA" dirty="0"/>
              <a:t>ارتفاع نیمكت  باید طوری باشد كه دانش آموز هنگام نشستن ، تمامی كف پایش ، با زمین در تماس باشد  نه اینكه پایش آویزان باشد . اندازه ارتفاع آن باید برابر طول ساق پا باشد . یعنی بیست و هشت درصد طول قد دانش آموز </a:t>
            </a:r>
            <a:r>
              <a:rPr lang="ar-SA" dirty="0" smtClean="0"/>
              <a:t>.</a:t>
            </a:r>
            <a:endParaRPr lang="fa-IR" dirty="0" smtClean="0"/>
          </a:p>
          <a:p>
            <a:endParaRPr lang="en-US" dirty="0"/>
          </a:p>
          <a:p>
            <a:r>
              <a:rPr lang="ar-SA" dirty="0">
                <a:solidFill>
                  <a:schemeClr val="tx2"/>
                </a:solidFill>
              </a:rPr>
              <a:t>2ـ عرض </a:t>
            </a:r>
            <a:r>
              <a:rPr lang="ar-SA" dirty="0" smtClean="0">
                <a:solidFill>
                  <a:schemeClr val="tx2"/>
                </a:solidFill>
              </a:rPr>
              <a:t>نیمكت</a:t>
            </a:r>
            <a:endParaRPr lang="fa-IR" dirty="0">
              <a:solidFill>
                <a:schemeClr val="tx2"/>
              </a:solidFill>
            </a:endParaRPr>
          </a:p>
          <a:p>
            <a:r>
              <a:rPr lang="ar-SA" dirty="0" smtClean="0"/>
              <a:t>عرض </a:t>
            </a:r>
            <a:r>
              <a:rPr lang="ar-SA" dirty="0"/>
              <a:t>نیمكت باید  دو سوم  طول ران دانش آموز باشد ، یعنی </a:t>
            </a:r>
            <a:r>
              <a:rPr lang="fa-IR" dirty="0" smtClean="0"/>
              <a:t>20 </a:t>
            </a:r>
            <a:r>
              <a:rPr lang="ar-SA" dirty="0" smtClean="0"/>
              <a:t>درصد </a:t>
            </a:r>
            <a:r>
              <a:rPr lang="ar-SA" dirty="0"/>
              <a:t>طول قد وی . این اندازه مناسب  موجب بهبود و جریان خون بهتر در پاها می شود .  حاشیه جلوی نیمكت  باید مدور  بوده  و حدود </a:t>
            </a:r>
            <a:r>
              <a:rPr lang="fa-IR" dirty="0" smtClean="0"/>
              <a:t>2</a:t>
            </a:r>
            <a:r>
              <a:rPr lang="ar-SA" dirty="0" smtClean="0"/>
              <a:t> تا</a:t>
            </a:r>
            <a:r>
              <a:rPr lang="fa-IR" dirty="0" smtClean="0"/>
              <a:t> 3</a:t>
            </a:r>
            <a:r>
              <a:rPr lang="ar-SA" dirty="0"/>
              <a:t> سانتی متر بالا تر از حاشیه عقب آن باشد </a:t>
            </a:r>
            <a:r>
              <a:rPr lang="ar-SA" dirty="0" smtClean="0"/>
              <a:t>.</a:t>
            </a:r>
            <a:endParaRPr lang="fa-IR" dirty="0" smtClean="0"/>
          </a:p>
          <a:p>
            <a:endParaRPr lang="en-US" dirty="0"/>
          </a:p>
          <a:p>
            <a:r>
              <a:rPr lang="ar-SA" dirty="0">
                <a:solidFill>
                  <a:schemeClr val="tx2"/>
                </a:solidFill>
              </a:rPr>
              <a:t>3ـ طول </a:t>
            </a:r>
            <a:r>
              <a:rPr lang="ar-SA" dirty="0" smtClean="0">
                <a:solidFill>
                  <a:schemeClr val="tx2"/>
                </a:solidFill>
              </a:rPr>
              <a:t>نیمكت</a:t>
            </a:r>
            <a:endParaRPr lang="en-US" dirty="0">
              <a:solidFill>
                <a:schemeClr val="tx2"/>
              </a:solidFill>
            </a:endParaRPr>
          </a:p>
          <a:p>
            <a:r>
              <a:rPr lang="ar-SA" dirty="0"/>
              <a:t>درازای نیمكت بایستی </a:t>
            </a:r>
            <a:r>
              <a:rPr lang="fa-IR" dirty="0" smtClean="0"/>
              <a:t>40</a:t>
            </a:r>
            <a:r>
              <a:rPr lang="ar-SA" dirty="0" smtClean="0"/>
              <a:t> </a:t>
            </a:r>
            <a:r>
              <a:rPr lang="ar-SA" dirty="0"/>
              <a:t>تا </a:t>
            </a:r>
            <a:r>
              <a:rPr lang="fa-IR" dirty="0" smtClean="0"/>
              <a:t>60 </a:t>
            </a:r>
            <a:r>
              <a:rPr lang="ar-SA" dirty="0" smtClean="0"/>
              <a:t>سانتی </a:t>
            </a:r>
            <a:r>
              <a:rPr lang="ar-SA" dirty="0"/>
              <a:t>متر به ازای هر دانش آموز باشد </a:t>
            </a:r>
            <a:r>
              <a:rPr lang="fa-IR" dirty="0" smtClean="0"/>
              <a:t>.</a:t>
            </a:r>
          </a:p>
          <a:p>
            <a:endParaRPr lang="en-US" dirty="0"/>
          </a:p>
          <a:p>
            <a:r>
              <a:rPr lang="ar-SA" dirty="0" smtClean="0">
                <a:solidFill>
                  <a:schemeClr val="tx2"/>
                </a:solidFill>
              </a:rPr>
              <a:t>4</a:t>
            </a:r>
            <a:r>
              <a:rPr lang="fa-IR" dirty="0" smtClean="0">
                <a:solidFill>
                  <a:schemeClr val="tx2"/>
                </a:solidFill>
              </a:rPr>
              <a:t>- </a:t>
            </a:r>
            <a:r>
              <a:rPr lang="ar-SA" dirty="0" smtClean="0">
                <a:solidFill>
                  <a:schemeClr val="tx2"/>
                </a:solidFill>
              </a:rPr>
              <a:t>تكیه گاه</a:t>
            </a:r>
            <a:endParaRPr lang="en-US" dirty="0">
              <a:solidFill>
                <a:schemeClr val="tx2"/>
              </a:solidFill>
            </a:endParaRPr>
          </a:p>
          <a:p>
            <a:r>
              <a:rPr lang="ar-SA" dirty="0"/>
              <a:t>لازم است كه تكیه گاه انحناهای فیزیولوژیكی ستون فقرات را دنبال كند و باید نیمكت در قسمت كمری ستون فقرات كمی تحدب به طرف جلو داشته باشد . تكیه گاه باید تا حاشیه پایینی استخوان كتف برسد و خمیدگی كلی </a:t>
            </a:r>
            <a:r>
              <a:rPr lang="fa-IR" dirty="0" smtClean="0"/>
              <a:t>10</a:t>
            </a:r>
            <a:r>
              <a:rPr lang="ar-SA" dirty="0" smtClean="0"/>
              <a:t> </a:t>
            </a:r>
            <a:r>
              <a:rPr lang="ar-SA" dirty="0"/>
              <a:t>تا </a:t>
            </a:r>
            <a:r>
              <a:rPr lang="fa-IR" dirty="0" smtClean="0"/>
              <a:t>15</a:t>
            </a:r>
            <a:r>
              <a:rPr lang="ar-SA" dirty="0" smtClean="0"/>
              <a:t> </a:t>
            </a:r>
            <a:r>
              <a:rPr lang="ar-SA" dirty="0"/>
              <a:t>درجه به طرف عقب داشته باشد .</a:t>
            </a:r>
            <a:endParaRPr lang="en-US" dirty="0"/>
          </a:p>
          <a:p>
            <a:endParaRPr lang="fa-IR" dirty="0"/>
          </a:p>
        </p:txBody>
      </p:sp>
    </p:spTree>
    <p:extLst>
      <p:ext uri="{BB962C8B-B14F-4D97-AF65-F5344CB8AC3E}">
        <p14:creationId xmlns:p14="http://schemas.microsoft.com/office/powerpoint/2010/main" val="1836411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1600" y="1124744"/>
            <a:ext cx="7315200" cy="4392488"/>
          </a:xfrm>
        </p:spPr>
        <p:txBody>
          <a:bodyPr>
            <a:normAutofit fontScale="92500" lnSpcReduction="20000"/>
          </a:bodyPr>
          <a:lstStyle/>
          <a:p>
            <a:endParaRPr lang="en-US" dirty="0"/>
          </a:p>
          <a:p>
            <a:r>
              <a:rPr lang="ar-SA" dirty="0"/>
              <a:t>حداكثر فاصله دانش آموز آخر با تخته باید نه متر باشد </a:t>
            </a:r>
            <a:r>
              <a:rPr lang="ar-SA" dirty="0" smtClean="0"/>
              <a:t>.</a:t>
            </a:r>
            <a:r>
              <a:rPr lang="fa-IR" dirty="0"/>
              <a:t> از پشت صندلی ردیف اول تا تخته3متر فضا باید </a:t>
            </a:r>
            <a:r>
              <a:rPr lang="fa-IR" dirty="0" smtClean="0"/>
              <a:t>باشد-</a:t>
            </a:r>
            <a:r>
              <a:rPr lang="fa-IR" dirty="0"/>
              <a:t> تابلو کلاس درس باید در محلی مناسب که نور کافی به آن می‌رسد قرار داشته و در معرض دید کامل دانش آموزان و به رنگ سبز مناسب و غیر براق باشد تا از ایجاد خیرگی بر اثر بازتاب نور جلوگیری گردد. </a:t>
            </a:r>
            <a:endParaRPr lang="fa-IR" dirty="0" smtClean="0"/>
          </a:p>
          <a:p>
            <a:endParaRPr lang="fa-IR" dirty="0"/>
          </a:p>
          <a:p>
            <a:endParaRPr lang="en-US" dirty="0"/>
          </a:p>
          <a:p>
            <a:endParaRPr lang="en-US" dirty="0">
              <a:solidFill>
                <a:schemeClr val="tx2"/>
              </a:solidFill>
            </a:endParaRPr>
          </a:p>
          <a:p>
            <a:endParaRPr lang="fa-IR" dirty="0" smtClean="0"/>
          </a:p>
          <a:p>
            <a:r>
              <a:rPr lang="ar-SA" dirty="0" smtClean="0"/>
              <a:t>نگهداری </a:t>
            </a:r>
            <a:r>
              <a:rPr lang="ar-SA" dirty="0"/>
              <a:t>لباسها ( پالتو ، كت و ... )  و چتر در كلاس درس جایز نیست . مسئله را به چند روش می توان حل كرد :</a:t>
            </a:r>
            <a:endParaRPr lang="en-US" dirty="0"/>
          </a:p>
          <a:p>
            <a:r>
              <a:rPr lang="ar-SA" dirty="0"/>
              <a:t>1. وجودیك محل  مركزی برای نگهداری لباس برای همه دانش آموزان .</a:t>
            </a:r>
            <a:endParaRPr lang="en-US" dirty="0"/>
          </a:p>
          <a:p>
            <a:r>
              <a:rPr lang="ar-SA" dirty="0"/>
              <a:t>2.برای هر كلاس یك محل در راهرو  و جلوی كلاس برای نصب چوب لباسیها در نظر گرفته شود .</a:t>
            </a:r>
            <a:endParaRPr lang="en-US" dirty="0"/>
          </a:p>
          <a:p>
            <a:r>
              <a:rPr lang="ar-SA" dirty="0"/>
              <a:t>3.میان دو كلاس فضایی برای این كار در نظر گرفته شود .(به ازای هر دانش آموز 3/ متر مربع )</a:t>
            </a:r>
            <a:endParaRPr lang="en-US" dirty="0"/>
          </a:p>
          <a:p>
            <a:endParaRPr lang="fa-IR" dirty="0"/>
          </a:p>
        </p:txBody>
      </p:sp>
      <p:sp>
        <p:nvSpPr>
          <p:cNvPr id="4" name="TextBox 3"/>
          <p:cNvSpPr txBox="1"/>
          <p:nvPr/>
        </p:nvSpPr>
        <p:spPr>
          <a:xfrm>
            <a:off x="6638053" y="721017"/>
            <a:ext cx="1543564" cy="400110"/>
          </a:xfrm>
          <a:prstGeom prst="rect">
            <a:avLst/>
          </a:prstGeom>
          <a:noFill/>
        </p:spPr>
        <p:txBody>
          <a:bodyPr wrap="square" rtlCol="1">
            <a:spAutoFit/>
          </a:bodyPr>
          <a:lstStyle/>
          <a:p>
            <a:r>
              <a:rPr lang="ar-SA" sz="2000" b="1" dirty="0" smtClean="0">
                <a:solidFill>
                  <a:schemeClr val="tx2"/>
                </a:solidFill>
                <a:cs typeface="B Nazanin" pitchFamily="2" charset="-78"/>
              </a:rPr>
              <a:t>تخته:</a:t>
            </a:r>
            <a:r>
              <a:rPr lang="fa-IR" sz="2000" b="1" dirty="0" smtClean="0">
                <a:solidFill>
                  <a:schemeClr val="tx2"/>
                </a:solidFill>
                <a:cs typeface="B Nazanin" pitchFamily="2" charset="-78"/>
              </a:rPr>
              <a:t> </a:t>
            </a:r>
          </a:p>
        </p:txBody>
      </p:sp>
      <p:sp>
        <p:nvSpPr>
          <p:cNvPr id="6" name="TextBox 5"/>
          <p:cNvSpPr txBox="1"/>
          <p:nvPr/>
        </p:nvSpPr>
        <p:spPr>
          <a:xfrm>
            <a:off x="6534650" y="2492896"/>
            <a:ext cx="1646967" cy="400110"/>
          </a:xfrm>
          <a:prstGeom prst="rect">
            <a:avLst/>
          </a:prstGeom>
          <a:noFill/>
        </p:spPr>
        <p:txBody>
          <a:bodyPr wrap="square" rtlCol="1">
            <a:spAutoFit/>
          </a:bodyPr>
          <a:lstStyle/>
          <a:p>
            <a:r>
              <a:rPr lang="ar-SA" sz="2000" b="1" dirty="0" smtClean="0">
                <a:solidFill>
                  <a:schemeClr val="tx2"/>
                </a:solidFill>
              </a:rPr>
              <a:t>چوب لباسی </a:t>
            </a:r>
            <a:r>
              <a:rPr lang="ar-SA" b="1" dirty="0" smtClean="0">
                <a:solidFill>
                  <a:schemeClr val="tx2"/>
                </a:solidFill>
              </a:rPr>
              <a:t>:</a:t>
            </a:r>
            <a:endParaRPr lang="fa-IR" b="1" dirty="0" smtClean="0">
              <a:solidFill>
                <a:schemeClr val="tx2"/>
              </a:solidFill>
            </a:endParaRPr>
          </a:p>
        </p:txBody>
      </p:sp>
    </p:spTree>
    <p:extLst>
      <p:ext uri="{BB962C8B-B14F-4D97-AF65-F5344CB8AC3E}">
        <p14:creationId xmlns:p14="http://schemas.microsoft.com/office/powerpoint/2010/main" val="2650662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0030" y="1412776"/>
            <a:ext cx="7315200" cy="3298183"/>
          </a:xfrm>
        </p:spPr>
        <p:txBody>
          <a:bodyPr>
            <a:normAutofit/>
          </a:bodyPr>
          <a:lstStyle/>
          <a:p>
            <a:pPr algn="r"/>
            <a:r>
              <a:rPr lang="ar-SA" sz="1800" dirty="0" smtClean="0">
                <a:solidFill>
                  <a:schemeClr val="tx1"/>
                </a:solidFill>
                <a:cs typeface="B Nazanin" pitchFamily="2" charset="-78"/>
              </a:rPr>
              <a:t>کارگاه </a:t>
            </a:r>
            <a:r>
              <a:rPr lang="ar-SA" sz="1800" dirty="0">
                <a:solidFill>
                  <a:schemeClr val="tx1"/>
                </a:solidFill>
                <a:cs typeface="B Nazanin" pitchFamily="2" charset="-78"/>
              </a:rPr>
              <a:t>و آزمایشگاه جزو لاینفک فضاهای آموزشی است و معمولا فضای آموزشی دارای کارگاه و آزمایشگاه می باشد تا دانش آموزان علاوه بر اینکه به صورت تئوری درس را فرا می گیرند در آزمایشگاه و کارگاه با فرآیند آزمون و خطای دروس آشنا شوند .</a:t>
            </a:r>
            <a:r>
              <a:rPr lang="en-US" sz="1800" dirty="0">
                <a:solidFill>
                  <a:schemeClr val="tx1"/>
                </a:solidFill>
                <a:cs typeface="B Nazanin" pitchFamily="2" charset="-78"/>
              </a:rPr>
              <a:t/>
            </a:r>
            <a:br>
              <a:rPr lang="en-US" sz="1800" dirty="0">
                <a:solidFill>
                  <a:schemeClr val="tx1"/>
                </a:solidFill>
                <a:cs typeface="B Nazanin" pitchFamily="2" charset="-78"/>
              </a:rPr>
            </a:br>
            <a:r>
              <a:rPr lang="ar-SA" sz="1800" dirty="0">
                <a:solidFill>
                  <a:schemeClr val="tx1"/>
                </a:solidFill>
                <a:cs typeface="B Nazanin" pitchFamily="2" charset="-78"/>
              </a:rPr>
              <a:t>کارگاه زبان : در استاندارد های جهانی دو نوع کارگاه زبان انگلیسی مطرح است :</a:t>
            </a:r>
            <a:r>
              <a:rPr lang="en-US" sz="1800" dirty="0">
                <a:solidFill>
                  <a:schemeClr val="tx1"/>
                </a:solidFill>
                <a:cs typeface="B Nazanin" pitchFamily="2" charset="-78"/>
              </a:rPr>
              <a:t/>
            </a:r>
            <a:br>
              <a:rPr lang="en-US" sz="1800" dirty="0">
                <a:solidFill>
                  <a:schemeClr val="tx1"/>
                </a:solidFill>
                <a:cs typeface="B Nazanin" pitchFamily="2" charset="-78"/>
              </a:rPr>
            </a:br>
            <a:r>
              <a:rPr lang="ar-SA" sz="1800" dirty="0">
                <a:cs typeface="B Nazanin" pitchFamily="2" charset="-78"/>
              </a:rPr>
              <a:t>کارگاه </a:t>
            </a:r>
            <a:r>
              <a:rPr lang="en-US" sz="1800" dirty="0">
                <a:cs typeface="B Nazanin" pitchFamily="2" charset="-78"/>
              </a:rPr>
              <a:t>L.T</a:t>
            </a:r>
            <a:r>
              <a:rPr lang="ar-SA" sz="1800" dirty="0">
                <a:cs typeface="B Nazanin" pitchFamily="2" charset="-78"/>
              </a:rPr>
              <a:t> </a:t>
            </a:r>
            <a:r>
              <a:rPr lang="ar-SA" sz="1800" dirty="0">
                <a:solidFill>
                  <a:schemeClr val="tx1"/>
                </a:solidFill>
                <a:cs typeface="B Nazanin" pitchFamily="2" charset="-78"/>
              </a:rPr>
              <a:t>: گوش دادن و صحبت کردن</a:t>
            </a:r>
            <a:r>
              <a:rPr lang="en-US" sz="1800" dirty="0">
                <a:solidFill>
                  <a:schemeClr val="tx1"/>
                </a:solidFill>
                <a:cs typeface="B Nazanin" pitchFamily="2" charset="-78"/>
              </a:rPr>
              <a:t/>
            </a:r>
            <a:br>
              <a:rPr lang="en-US" sz="1800" dirty="0">
                <a:solidFill>
                  <a:schemeClr val="tx1"/>
                </a:solidFill>
                <a:cs typeface="B Nazanin" pitchFamily="2" charset="-78"/>
              </a:rPr>
            </a:br>
            <a:r>
              <a:rPr lang="ar-SA" sz="1800" dirty="0">
                <a:cs typeface="B Nazanin" pitchFamily="2" charset="-78"/>
              </a:rPr>
              <a:t>کارگاه </a:t>
            </a:r>
            <a:r>
              <a:rPr lang="en-US" sz="1800" dirty="0">
                <a:cs typeface="B Nazanin" pitchFamily="2" charset="-78"/>
              </a:rPr>
              <a:t>L.T.R</a:t>
            </a:r>
            <a:r>
              <a:rPr lang="ar-SA" sz="1800" dirty="0">
                <a:solidFill>
                  <a:schemeClr val="tx1"/>
                </a:solidFill>
                <a:cs typeface="B Nazanin" pitchFamily="2" charset="-78"/>
              </a:rPr>
              <a:t> : گوش دادن صحبت کردن و ضبط کردن</a:t>
            </a:r>
            <a:r>
              <a:rPr lang="en-US" sz="1800" dirty="0">
                <a:solidFill>
                  <a:schemeClr val="tx1"/>
                </a:solidFill>
                <a:cs typeface="B Nazanin" pitchFamily="2" charset="-78"/>
              </a:rPr>
              <a:t/>
            </a:r>
            <a:br>
              <a:rPr lang="en-US" sz="1800" dirty="0">
                <a:solidFill>
                  <a:schemeClr val="tx1"/>
                </a:solidFill>
                <a:cs typeface="B Nazanin" pitchFamily="2" charset="-78"/>
              </a:rPr>
            </a:br>
            <a:r>
              <a:rPr lang="ar-SA" sz="1800" dirty="0">
                <a:solidFill>
                  <a:schemeClr val="tx1"/>
                </a:solidFill>
                <a:cs typeface="B Nazanin" pitchFamily="2" charset="-78"/>
              </a:rPr>
              <a:t>این دو کارگاه در کنار هم فضایی نزدیک به 80 متر نیاز دارد و سرانه هر نفر برای کارگاه و آزمایشگاه 5/4 متر مربع است .</a:t>
            </a:r>
            <a:r>
              <a:rPr lang="en-US" sz="1800" dirty="0">
                <a:solidFill>
                  <a:schemeClr val="tx1"/>
                </a:solidFill>
                <a:cs typeface="B Nazanin" pitchFamily="2" charset="-78"/>
              </a:rPr>
              <a:t/>
            </a:r>
            <a:br>
              <a:rPr lang="en-US" sz="1800" dirty="0">
                <a:solidFill>
                  <a:schemeClr val="tx1"/>
                </a:solidFill>
                <a:cs typeface="B Nazanin" pitchFamily="2" charset="-78"/>
              </a:rPr>
            </a:br>
            <a:r>
              <a:rPr lang="ar-SA" sz="1800" dirty="0">
                <a:solidFill>
                  <a:schemeClr val="tx1"/>
                </a:solidFill>
                <a:cs typeface="B Nazanin" pitchFamily="2" charset="-78"/>
              </a:rPr>
              <a:t>از لحاظ نورپردازی کارگاه ها و آزمایشگاه ها در صورتی که نور طبیعی به آنها نرسد اشکالی ندارد اما باید حتما نور مصنوعی برای آنها تامین شده باشد .</a:t>
            </a:r>
            <a:r>
              <a:rPr lang="en-US" sz="1800" dirty="0">
                <a:solidFill>
                  <a:schemeClr val="tx1"/>
                </a:solidFill>
                <a:cs typeface="B Nazanin" pitchFamily="2" charset="-78"/>
              </a:rPr>
              <a:t/>
            </a:r>
            <a:br>
              <a:rPr lang="en-US" sz="1800" dirty="0">
                <a:solidFill>
                  <a:schemeClr val="tx1"/>
                </a:solidFill>
                <a:cs typeface="B Nazanin" pitchFamily="2" charset="-78"/>
              </a:rPr>
            </a:br>
            <a:endParaRPr lang="fa-IR" sz="1800" dirty="0">
              <a:solidFill>
                <a:schemeClr val="tx1"/>
              </a:solidFill>
              <a:cs typeface="B Nazanin" pitchFamily="2" charset="-78"/>
            </a:endParaRPr>
          </a:p>
        </p:txBody>
      </p:sp>
      <p:sp>
        <p:nvSpPr>
          <p:cNvPr id="5" name="TextBox 4"/>
          <p:cNvSpPr txBox="1"/>
          <p:nvPr/>
        </p:nvSpPr>
        <p:spPr>
          <a:xfrm>
            <a:off x="5724128" y="714929"/>
            <a:ext cx="2592288" cy="400110"/>
          </a:xfrm>
          <a:prstGeom prst="rect">
            <a:avLst/>
          </a:prstGeom>
          <a:noFill/>
        </p:spPr>
        <p:txBody>
          <a:bodyPr wrap="square" rtlCol="1">
            <a:spAutoFit/>
          </a:bodyPr>
          <a:lstStyle/>
          <a:p>
            <a:r>
              <a:rPr lang="ar-SA" sz="2000" b="1" dirty="0" smtClean="0">
                <a:solidFill>
                  <a:schemeClr val="tx2"/>
                </a:solidFill>
              </a:rPr>
              <a:t>کارگاه ها و آزمایشگاه ها :</a:t>
            </a:r>
            <a:r>
              <a:rPr lang="ar-SA" sz="2000" dirty="0" smtClean="0">
                <a:solidFill>
                  <a:schemeClr val="tx2"/>
                </a:solidFill>
              </a:rPr>
              <a:t> </a:t>
            </a:r>
            <a:endParaRPr lang="fa-IR" sz="2000" dirty="0">
              <a:solidFill>
                <a:schemeClr val="tx2"/>
              </a:solidFill>
            </a:endParaRPr>
          </a:p>
        </p:txBody>
      </p:sp>
    </p:spTree>
    <p:extLst>
      <p:ext uri="{BB962C8B-B14F-4D97-AF65-F5344CB8AC3E}">
        <p14:creationId xmlns:p14="http://schemas.microsoft.com/office/powerpoint/2010/main" val="231635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0" y="620688"/>
            <a:ext cx="4392488" cy="720080"/>
          </a:xfrm>
        </p:spPr>
        <p:txBody>
          <a:bodyPr>
            <a:normAutofit/>
          </a:bodyPr>
          <a:lstStyle/>
          <a:p>
            <a:r>
              <a:rPr lang="ar-SA" sz="2000" b="1" dirty="0" smtClean="0">
                <a:cs typeface="B Nazanin" pitchFamily="2" charset="-78"/>
              </a:rPr>
              <a:t>ضوابط </a:t>
            </a:r>
            <a:r>
              <a:rPr lang="ar-SA" sz="2000" b="1" dirty="0">
                <a:cs typeface="B Nazanin" pitchFamily="2" charset="-78"/>
              </a:rPr>
              <a:t>طراحی ایمنی پلکان در فضای آموزشی :</a:t>
            </a:r>
            <a:r>
              <a:rPr lang="en-US" sz="2000" dirty="0">
                <a:cs typeface="B Nazanin" pitchFamily="2" charset="-78"/>
              </a:rPr>
              <a:t/>
            </a:r>
            <a:br>
              <a:rPr lang="en-US" sz="2000" dirty="0">
                <a:cs typeface="B Nazanin" pitchFamily="2" charset="-78"/>
              </a:rPr>
            </a:br>
            <a:endParaRPr lang="fa-IR" sz="2000" dirty="0">
              <a:cs typeface="B Nazanin" pitchFamily="2" charset="-78"/>
            </a:endParaRPr>
          </a:p>
        </p:txBody>
      </p:sp>
      <p:sp>
        <p:nvSpPr>
          <p:cNvPr id="3" name="Content Placeholder 2"/>
          <p:cNvSpPr>
            <a:spLocks noGrp="1"/>
          </p:cNvSpPr>
          <p:nvPr>
            <p:ph idx="1"/>
          </p:nvPr>
        </p:nvSpPr>
        <p:spPr>
          <a:xfrm>
            <a:off x="971600" y="1628800"/>
            <a:ext cx="7315200" cy="3539527"/>
          </a:xfrm>
        </p:spPr>
        <p:txBody>
          <a:bodyPr>
            <a:normAutofit fontScale="92500" lnSpcReduction="20000"/>
          </a:bodyPr>
          <a:lstStyle/>
          <a:p>
            <a:r>
              <a:rPr lang="ar-SA" sz="1800" dirty="0">
                <a:cs typeface="B Nazanin" pitchFamily="2" charset="-78"/>
              </a:rPr>
              <a:t>1- تعداد پله هر پلکان نباید از 3 پله کمتر باشد ( وجود 1 یا 2 پله باعث برهم خوردن نظم و تعادل حرکتی در بین افراد می شود و به اصطلاح پله دیک وان دایک ایجاد می گردد .)</a:t>
            </a:r>
            <a:endParaRPr lang="en-US" sz="1800" dirty="0">
              <a:cs typeface="B Nazanin" pitchFamily="2" charset="-78"/>
            </a:endParaRPr>
          </a:p>
          <a:p>
            <a:r>
              <a:rPr lang="ar-SA" sz="1800" dirty="0">
                <a:cs typeface="B Nazanin" pitchFamily="2" charset="-78"/>
              </a:rPr>
              <a:t>2- برای پلکان پیش از 3 پله باید نرده طراحی و اجرا شود .</a:t>
            </a:r>
            <a:endParaRPr lang="en-US" sz="1800" dirty="0">
              <a:cs typeface="B Nazanin" pitchFamily="2" charset="-78"/>
            </a:endParaRPr>
          </a:p>
          <a:p>
            <a:r>
              <a:rPr lang="ar-SA" sz="1800" dirty="0">
                <a:cs typeface="B Nazanin" pitchFamily="2" charset="-78"/>
              </a:rPr>
              <a:t>3- ارتفاع نرده برای بزرگسالان 90 سانتی متر و برای کودکان 75 تا 80 سانتی متر است .</a:t>
            </a:r>
            <a:endParaRPr lang="en-US" sz="1800" dirty="0">
              <a:cs typeface="B Nazanin" pitchFamily="2" charset="-78"/>
            </a:endParaRPr>
          </a:p>
          <a:p>
            <a:r>
              <a:rPr lang="ar-SA" sz="1800" dirty="0">
                <a:cs typeface="B Nazanin" pitchFamily="2" charset="-78"/>
              </a:rPr>
              <a:t>4- فاصله میان پله و سقف آن نباید از 2 متر کمتر باشد (این فاصله عمودی اندازه گیری می شود</a:t>
            </a:r>
            <a:r>
              <a:rPr lang="ar-SA" sz="1800" dirty="0" smtClean="0">
                <a:cs typeface="B Nazanin" pitchFamily="2" charset="-78"/>
              </a:rPr>
              <a:t>)</a:t>
            </a:r>
            <a:endParaRPr lang="fa-IR" sz="1800" dirty="0" smtClean="0">
              <a:cs typeface="B Nazanin" pitchFamily="2" charset="-78"/>
            </a:endParaRPr>
          </a:p>
          <a:p>
            <a:endParaRPr lang="en-US" sz="1800" dirty="0">
              <a:cs typeface="B Nazanin" pitchFamily="2" charset="-78"/>
            </a:endParaRPr>
          </a:p>
          <a:p>
            <a:r>
              <a:rPr lang="ar-SA" dirty="0"/>
              <a:t>نکته بسیار مهم در طراحی فضاهای آموزشی این است که استفاده از آسانسور در فضای آموزشی به واسطه مسائل ایمنی به هیچ عنوان توصیه نمی شود </a:t>
            </a:r>
            <a:r>
              <a:rPr lang="ar-SA" dirty="0" smtClean="0"/>
              <a:t>.</a:t>
            </a:r>
            <a:endParaRPr lang="fa-IR" dirty="0" smtClean="0"/>
          </a:p>
          <a:p>
            <a:endParaRPr lang="en-US" dirty="0"/>
          </a:p>
          <a:p>
            <a:r>
              <a:rPr lang="fa-IR" sz="1800" dirty="0">
                <a:cs typeface="B Nazanin" pitchFamily="2" charset="-78"/>
              </a:rPr>
              <a:t>عرض راهروهای فضای آموزش برای 4کلاس2.40متر و به ازاي هر کلاس بیشتر از 4تا،20سانتی متر اضافه می </a:t>
            </a:r>
            <a:r>
              <a:rPr lang="fa-IR" sz="1800" dirty="0" smtClean="0">
                <a:cs typeface="B Nazanin" pitchFamily="2" charset="-78"/>
              </a:rPr>
              <a:t>شود</a:t>
            </a:r>
          </a:p>
          <a:p>
            <a:r>
              <a:rPr lang="fa-IR" sz="1800" dirty="0" smtClean="0"/>
              <a:t> در </a:t>
            </a:r>
            <a:r>
              <a:rPr lang="fa-IR" sz="1800" dirty="0"/>
              <a:t>خروجی کلاس حداکثرتا 26متر باید به پله فرار دسترسی داشته </a:t>
            </a:r>
            <a:r>
              <a:rPr lang="fa-IR" sz="1800" dirty="0" smtClean="0"/>
              <a:t>باشد.</a:t>
            </a:r>
          </a:p>
          <a:p>
            <a:r>
              <a:rPr lang="fa-IR" sz="1800" dirty="0" smtClean="0">
                <a:cs typeface="B Nazanin" pitchFamily="2" charset="-78"/>
              </a:rPr>
              <a:t>در خروجی کلاس ها باید رو به بیرون باز شود و عقب رفتگی نسب به دیوار داشته باشد.</a:t>
            </a:r>
            <a:endParaRPr lang="fa-IR" sz="1800" dirty="0">
              <a:cs typeface="B Nazanin" pitchFamily="2" charset="-78"/>
            </a:endParaRPr>
          </a:p>
        </p:txBody>
      </p:sp>
    </p:spTree>
    <p:extLst>
      <p:ext uri="{BB962C8B-B14F-4D97-AF65-F5344CB8AC3E}">
        <p14:creationId xmlns:p14="http://schemas.microsoft.com/office/powerpoint/2010/main" val="2493292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268760"/>
            <a:ext cx="7315200" cy="5094329"/>
          </a:xfrm>
        </p:spPr>
        <p:txBody>
          <a:bodyPr>
            <a:noAutofit/>
          </a:bodyPr>
          <a:lstStyle/>
          <a:p>
            <a:pPr algn="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fa-IR" sz="1800" dirty="0" smtClean="0">
                <a:solidFill>
                  <a:schemeClr val="tx1"/>
                </a:solidFill>
                <a:cs typeface="B Nazanin" pitchFamily="2" charset="-78"/>
              </a:rPr>
              <a:t/>
            </a:r>
            <a:br>
              <a:rPr lang="fa-IR" sz="1800" dirty="0" smtClean="0">
                <a:solidFill>
                  <a:schemeClr val="tx1"/>
                </a:solidFill>
                <a:cs typeface="B Nazanin" pitchFamily="2" charset="-78"/>
              </a:rPr>
            </a:br>
            <a:r>
              <a:rPr lang="fa-IR" sz="1800" dirty="0">
                <a:solidFill>
                  <a:schemeClr val="tx1"/>
                </a:solidFill>
                <a:cs typeface="B Nazanin" pitchFamily="2" charset="-78"/>
              </a:rPr>
              <a:t/>
            </a:r>
            <a:br>
              <a:rPr lang="fa-IR" sz="1800" dirty="0">
                <a:solidFill>
                  <a:schemeClr val="tx1"/>
                </a:solidFill>
                <a:cs typeface="B Nazanin" pitchFamily="2" charset="-78"/>
              </a:rPr>
            </a:br>
            <a:r>
              <a:rPr lang="ar-SA" sz="1800" dirty="0">
                <a:solidFill>
                  <a:schemeClr val="tx1"/>
                </a:solidFill>
                <a:cs typeface="B Nazanin" pitchFamily="2" charset="-78"/>
              </a:rPr>
              <a:t>با توجه به اینکه فضایی است که نیاز به سکوت و دید بیرونی خوبی دارد لازم است در طبقات پائینی قرار گیرد و یا اینکه اگر دید و منظر خوبی رو به ساختمان داریم آن را در بالاترین طبقه و مشرف به منظره طراحی کنیم . </a:t>
            </a:r>
            <a:r>
              <a:rPr lang="fa-IR" sz="1800" dirty="0" smtClean="0">
                <a:solidFill>
                  <a:schemeClr val="tx1"/>
                </a:solidFill>
                <a:cs typeface="B Nazanin" pitchFamily="2" charset="-78"/>
              </a:rPr>
              <a:t>عوامل </a:t>
            </a:r>
            <a:r>
              <a:rPr lang="fa-IR" sz="1800" dirty="0">
                <a:solidFill>
                  <a:schemeClr val="tx1"/>
                </a:solidFill>
                <a:cs typeface="B Nazanin" pitchFamily="2" charset="-78"/>
              </a:rPr>
              <a:t>موثر بر تخصیص میزان فضاهای کتابخانه عبارتند از حجم مواد و متون و بخصوص کتابها،میزان سطح که در کتابخانه اشغال </a:t>
            </a:r>
            <a:r>
              <a:rPr lang="fa-IR" sz="1800" dirty="0" smtClean="0">
                <a:solidFill>
                  <a:schemeClr val="tx1"/>
                </a:solidFill>
                <a:cs typeface="B Nazanin" pitchFamily="2" charset="-78"/>
              </a:rPr>
              <a:t>می </a:t>
            </a:r>
            <a:r>
              <a:rPr lang="fa-IR" sz="1800" dirty="0">
                <a:solidFill>
                  <a:schemeClr val="tx1"/>
                </a:solidFill>
                <a:cs typeface="B Nazanin" pitchFamily="2" charset="-78"/>
              </a:rPr>
              <a:t>کنند و میزان جمعیت کتابخانه که از طریق میزان گردش کتابها در سال تعیین می گردد.فضای مورد نیاز برای محاسبه ی زیر بنای یک کتابخانه طبق فرمولی به نام وی اس سی استاندارد آی اف ال آ به دست می آید.(110/تعداد کتابها)+(مقدار محلهای نشستن+72/3)+(430/گردش کتابها) مثلا برای جا دادن 110کتاب،یک متر مربع در نظر گرفته می شود.محل نشستن یک خواننده 72/3متر است</a:t>
            </a:r>
            <a:r>
              <a:rPr lang="fa-IR" sz="1800" dirty="0" smtClean="0">
                <a:solidFill>
                  <a:schemeClr val="tx1"/>
                </a:solidFill>
                <a:cs typeface="B Nazanin" pitchFamily="2" charset="-78"/>
              </a:rPr>
              <a:t>.</a:t>
            </a:r>
            <a:br>
              <a:rPr lang="fa-IR" sz="1800" dirty="0" smtClean="0">
                <a:solidFill>
                  <a:schemeClr val="tx1"/>
                </a:solidFill>
                <a:cs typeface="B Nazanin" pitchFamily="2" charset="-78"/>
              </a:rPr>
            </a:br>
            <a:r>
              <a:rPr lang="en-US" sz="1800" dirty="0">
                <a:solidFill>
                  <a:schemeClr val="tx1"/>
                </a:solidFill>
                <a:cs typeface="B Nazanin" pitchFamily="2" charset="-78"/>
              </a:rPr>
              <a:t/>
            </a:r>
            <a:br>
              <a:rPr lang="en-US" sz="1800" dirty="0">
                <a:solidFill>
                  <a:schemeClr val="tx1"/>
                </a:solidFill>
                <a:cs typeface="B Nazanin" pitchFamily="2" charset="-78"/>
              </a:rPr>
            </a:br>
            <a:r>
              <a:rPr lang="fa-IR" sz="2000" dirty="0">
                <a:solidFill>
                  <a:schemeClr val="tx1"/>
                </a:solidFill>
                <a:cs typeface="B Nazanin" pitchFamily="2" charset="-78"/>
              </a:rPr>
              <a:t>ابعاد و استاندارد های پیشخوان و برگه دان:</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dirty="0">
                <a:solidFill>
                  <a:schemeClr val="tx1"/>
                </a:solidFill>
                <a:cs typeface="B Nazanin" pitchFamily="2" charset="-78"/>
              </a:rPr>
              <a:t>حداکثر ارتفاع قفسه های فهرست معمولا به اندازه ی ارتفاع شش کشو است و در هر کشو نیز در حدود صد کارت جای می گیرد.فهرست معمولا در ارتباط مستقیم با میز امانت و میز اطلاعات مرجع قرار دارند و اغلب در مجاورت آنها مجموعه ای از کتابهای مرجع عمومی یا موارد استفاده ی همگانی نیز قرار می گیرند.از این رو محل قرار گیری فهرستها معمولا فضایی باز است که در نزدیک ورودی قرار دارد و بوسیله ی ردیفهایی از قفسه های فهرستها و پیشخوان بررسی و جستجو کشوها تشکیل شده است.وسعت چنین محلی برای چهار ردیف قفسه های دو طرفه در حدود 12 متر مربع برآورد می شود.</a:t>
            </a:r>
            <a:r>
              <a:rPr lang="en-US" sz="1800" dirty="0">
                <a:solidFill>
                  <a:schemeClr val="tx1"/>
                </a:solidFill>
                <a:cs typeface="B Nazanin" pitchFamily="2" charset="-78"/>
              </a:rPr>
              <a:t/>
            </a:r>
            <a:br>
              <a:rPr lang="en-US" sz="1800" dirty="0">
                <a:solidFill>
                  <a:schemeClr val="tx1"/>
                </a:solidFill>
                <a:cs typeface="B Nazanin" pitchFamily="2" charset="-78"/>
              </a:rPr>
            </a:br>
            <a:r>
              <a:rPr lang="en-US" sz="1800" dirty="0">
                <a:solidFill>
                  <a:schemeClr val="tx1"/>
                </a:solidFill>
                <a:cs typeface="B Nazanin" pitchFamily="2" charset="-78"/>
              </a:rPr>
              <a:t/>
            </a:r>
            <a:br>
              <a:rPr lang="en-US" sz="1800" dirty="0">
                <a:solidFill>
                  <a:schemeClr val="tx1"/>
                </a:solidFill>
                <a:cs typeface="B Nazanin" pitchFamily="2" charset="-78"/>
              </a:rPr>
            </a:br>
            <a:r>
              <a:rPr lang="en-US" sz="1800" dirty="0"/>
              <a:t/>
            </a:r>
            <a:br>
              <a:rPr lang="en-US" sz="1800" dirty="0"/>
            </a:br>
            <a:endParaRPr lang="fa-IR" sz="1800" dirty="0">
              <a:solidFill>
                <a:schemeClr val="tx1"/>
              </a:solidFill>
              <a:cs typeface="B Nazanin" pitchFamily="2" charset="-78"/>
            </a:endParaRPr>
          </a:p>
        </p:txBody>
      </p:sp>
      <p:sp>
        <p:nvSpPr>
          <p:cNvPr id="5" name="TextBox 4"/>
          <p:cNvSpPr txBox="1"/>
          <p:nvPr/>
        </p:nvSpPr>
        <p:spPr>
          <a:xfrm>
            <a:off x="5364088" y="676727"/>
            <a:ext cx="2808312" cy="400110"/>
          </a:xfrm>
          <a:prstGeom prst="rect">
            <a:avLst/>
          </a:prstGeom>
          <a:noFill/>
        </p:spPr>
        <p:txBody>
          <a:bodyPr wrap="square" rtlCol="1">
            <a:spAutoFit/>
          </a:bodyPr>
          <a:lstStyle/>
          <a:p>
            <a:r>
              <a:rPr lang="fa-IR" sz="2000" dirty="0" smtClean="0">
                <a:solidFill>
                  <a:schemeClr val="tx2"/>
                </a:solidFill>
                <a:cs typeface="B Nazanin" pitchFamily="2" charset="-78"/>
              </a:rPr>
              <a:t>کتابخانه:</a:t>
            </a:r>
            <a:endParaRPr lang="fa-IR" sz="2000" dirty="0">
              <a:solidFill>
                <a:schemeClr val="tx2"/>
              </a:solidFill>
              <a:cs typeface="B Nazanin" pitchFamily="2" charset="-78"/>
            </a:endParaRPr>
          </a:p>
        </p:txBody>
      </p:sp>
    </p:spTree>
    <p:extLst>
      <p:ext uri="{BB962C8B-B14F-4D97-AF65-F5344CB8AC3E}">
        <p14:creationId xmlns:p14="http://schemas.microsoft.com/office/powerpoint/2010/main" val="5892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692696"/>
            <a:ext cx="7315200" cy="5904697"/>
          </a:xfrm>
        </p:spPr>
        <p:txBody>
          <a:bodyPr>
            <a:normAutofit fontScale="92500" lnSpcReduction="20000"/>
          </a:bodyPr>
          <a:lstStyle/>
          <a:p>
            <a:r>
              <a:rPr lang="fa-IR" sz="2300" dirty="0" smtClean="0">
                <a:cs typeface="B Nazanin" pitchFamily="2" charset="-78"/>
              </a:rPr>
              <a:t>استانداردابعاد </a:t>
            </a:r>
            <a:r>
              <a:rPr lang="fa-IR" sz="2300" dirty="0">
                <a:cs typeface="B Nazanin" pitchFamily="2" charset="-78"/>
              </a:rPr>
              <a:t>قفسه ها و عمق قفسه ها:</a:t>
            </a:r>
            <a:endParaRPr lang="en-US" sz="2300" dirty="0">
              <a:cs typeface="B Nazanin" pitchFamily="2" charset="-78"/>
            </a:endParaRPr>
          </a:p>
          <a:p>
            <a:r>
              <a:rPr lang="fa-IR" sz="2100" dirty="0">
                <a:cs typeface="B Nazanin" pitchFamily="2" charset="-78"/>
              </a:rPr>
              <a:t>در اغلب کتابخانه ها حداقل90%کتابها دارای عرضی کمتر از 230 میلیمتر هستند و عملا می توان قفسه های با عمق200-230میلیمتر را استاندارد فرض کرد.در صورت بکارگیری قفسه های دو طرفه با عمق 450میلیمتر حتی صرفه جویی بیشتری در فضا به عمل می آید.چنانچه نگهداری کتابهایی با ابعاد کمی بزرگتر مرد نظر باشد عمق 490میلیمترجوابگوست.طبق یک قاعده تجربی در یک کتابخانه 80%قفسه ها 200میلیمتری،15%آنها 250 میلیمتری و 5% آنها 300 میلیمتری هستند.</a:t>
            </a:r>
            <a:endParaRPr lang="en-US" sz="2100" dirty="0">
              <a:cs typeface="B Nazanin" pitchFamily="2" charset="-78"/>
            </a:endParaRPr>
          </a:p>
          <a:p>
            <a:r>
              <a:rPr lang="fa-IR" sz="2300" dirty="0">
                <a:cs typeface="B Nazanin" pitchFamily="2" charset="-78"/>
              </a:rPr>
              <a:t>طول قفسه ها:</a:t>
            </a:r>
            <a:endParaRPr lang="en-US" sz="2300" dirty="0">
              <a:cs typeface="B Nazanin" pitchFamily="2" charset="-78"/>
            </a:endParaRPr>
          </a:p>
          <a:p>
            <a:r>
              <a:rPr lang="fa-IR" sz="2100" dirty="0">
                <a:cs typeface="B Nazanin" pitchFamily="2" charset="-78"/>
              </a:rPr>
              <a:t>طول استاندارد،سالها برابر1940میلیمتر بوده است.زیرا که پذیرفته شده بود که چشم خواننده توانایی در بر گرفتن بیش از این اندازه را در یک نگاه ندارد.مطالعات بعدی اندازه بزرگتر تا 2220 میلیمتر را نیز تایید کرد.</a:t>
            </a:r>
            <a:endParaRPr lang="en-US" sz="2100" dirty="0">
              <a:cs typeface="B Nazanin" pitchFamily="2" charset="-78"/>
            </a:endParaRPr>
          </a:p>
          <a:p>
            <a:r>
              <a:rPr lang="fa-IR" sz="2300" dirty="0">
                <a:cs typeface="B Nazanin" pitchFamily="2" charset="-78"/>
              </a:rPr>
              <a:t>ارتفاع قفسه ها:</a:t>
            </a:r>
            <a:endParaRPr lang="en-US" sz="2300" dirty="0">
              <a:cs typeface="B Nazanin" pitchFamily="2" charset="-78"/>
            </a:endParaRPr>
          </a:p>
          <a:p>
            <a:r>
              <a:rPr lang="fa-IR" sz="2100" dirty="0">
                <a:cs typeface="B Nazanin" pitchFamily="2" charset="-78"/>
              </a:rPr>
              <a:t>ارتفاع کتابها بر فاصله ی میان طبقات و در نتیجه تعداد طبقات تاثیر می گذارد.در اکثر کتابخانه ها حداقل90% کتابها را می توان در طبقات مرکز تا مرکز 280 میلیمتر جای داد.به این ترتیب 7 طبقه و یک پا خور 150 میلیمتری مجموعا ارتفاع 2120 میلیمتر را برای قفسه ها بوجود می آورند که بالاترین قفسه در ارتفاع 1830 میلیمتری با دسترسی آسان قرار می گیرد.در مورد معلولین ارتفاع مناسب و دسترسی 1370 میلیمتر برای زنان و 1500 میلیمتر برای مردان می باشد.پایین ترین طبقه در ارتفاع 300 میلیمتری است و چهار طبقه 280 میلیمتری (300 میلیمتری)به روی آن می باشد.</a:t>
            </a:r>
            <a:endParaRPr lang="en-US" sz="2100" dirty="0">
              <a:cs typeface="B Nazanin" pitchFamily="2" charset="-78"/>
            </a:endParaRPr>
          </a:p>
          <a:p>
            <a:r>
              <a:rPr lang="fa-IR" sz="2300" dirty="0">
                <a:cs typeface="B Nazanin" pitchFamily="2" charset="-78"/>
              </a:rPr>
              <a:t>استاندارد میزها:</a:t>
            </a:r>
            <a:endParaRPr lang="en-US" sz="2300" dirty="0">
              <a:cs typeface="B Nazanin" pitchFamily="2" charset="-78"/>
            </a:endParaRPr>
          </a:p>
          <a:p>
            <a:r>
              <a:rPr lang="fa-IR" sz="1900" dirty="0">
                <a:cs typeface="B Nazanin" pitchFamily="2" charset="-78"/>
              </a:rPr>
              <a:t>میز ها از جمله مهم ترین وسائل فضاهای مطالعه هستند.استاندارد میز ها برای میز های مختلف به شرح زیر است:</a:t>
            </a:r>
            <a:endParaRPr lang="en-US" sz="1900" dirty="0">
              <a:cs typeface="B Nazanin" pitchFamily="2" charset="-78"/>
            </a:endParaRPr>
          </a:p>
          <a:p>
            <a:endParaRPr lang="fa-IR" dirty="0"/>
          </a:p>
        </p:txBody>
      </p:sp>
    </p:spTree>
    <p:extLst>
      <p:ext uri="{BB962C8B-B14F-4D97-AF65-F5344CB8AC3E}">
        <p14:creationId xmlns:p14="http://schemas.microsoft.com/office/powerpoint/2010/main" val="1844879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8640"/>
            <a:ext cx="7315200" cy="6552728"/>
          </a:xfrm>
        </p:spPr>
        <p:txBody>
          <a:bodyPr>
            <a:normAutofit fontScale="85000" lnSpcReduction="20000"/>
          </a:bodyPr>
          <a:lstStyle/>
          <a:p>
            <a:r>
              <a:rPr lang="fa-IR" sz="2400" dirty="0">
                <a:cs typeface="B Nazanin" pitchFamily="2" charset="-78"/>
              </a:rPr>
              <a:t>میز های 1 نفره</a:t>
            </a:r>
            <a:r>
              <a:rPr lang="fa-IR" sz="2100" dirty="0" smtClean="0">
                <a:cs typeface="B Nazanin" pitchFamily="2" charset="-78"/>
              </a:rPr>
              <a:t>:</a:t>
            </a:r>
            <a:endParaRPr lang="en-US" sz="2100" dirty="0">
              <a:cs typeface="B Nazanin" pitchFamily="2" charset="-78"/>
            </a:endParaRPr>
          </a:p>
          <a:p>
            <a:r>
              <a:rPr lang="fa-IR" sz="2100" dirty="0">
                <a:cs typeface="B Nazanin" pitchFamily="2" charset="-78"/>
              </a:rPr>
              <a:t>رقم قابل قبول برای این میزها 600×900 میلیمتر می باشد.این رقم گاهی برای راحتی بیشتر خواننده تا یک متر نیز افزایش می یابد.اگر چه جذابیت بیشتری دارند ولی جای زیادی اشغال می کنند</a:t>
            </a:r>
            <a:r>
              <a:rPr lang="fa-IR" sz="2100" dirty="0" smtClean="0">
                <a:cs typeface="B Nazanin" pitchFamily="2" charset="-78"/>
              </a:rPr>
              <a:t>.</a:t>
            </a:r>
          </a:p>
          <a:p>
            <a:endParaRPr lang="en-US" sz="2100" dirty="0">
              <a:cs typeface="B Nazanin" pitchFamily="2" charset="-78"/>
            </a:endParaRPr>
          </a:p>
          <a:p>
            <a:r>
              <a:rPr lang="fa-IR" sz="2400" dirty="0">
                <a:cs typeface="B Nazanin" pitchFamily="2" charset="-78"/>
              </a:rPr>
              <a:t>میزهای 2 نفره</a:t>
            </a:r>
            <a:r>
              <a:rPr lang="fa-IR" sz="2400" dirty="0" smtClean="0">
                <a:cs typeface="B Nazanin" pitchFamily="2" charset="-78"/>
              </a:rPr>
              <a:t>:</a:t>
            </a:r>
            <a:endParaRPr lang="en-US" sz="2400" dirty="0">
              <a:cs typeface="B Nazanin" pitchFamily="2" charset="-78"/>
            </a:endParaRPr>
          </a:p>
          <a:p>
            <a:r>
              <a:rPr lang="fa-IR" sz="2100" dirty="0">
                <a:cs typeface="B Nazanin" pitchFamily="2" charset="-78"/>
              </a:rPr>
              <a:t>میزهای 2 نفره ای که از هم جدا نشده اند ظاهرا برای خوانندگانی که روبروی هم قرار می گیرند جذابیت چندانی ندارند ولی در صورت قرار گیری در یک سمت ابعاد پیشنهادی 1200×900 میلیمتر می باشد</a:t>
            </a:r>
            <a:r>
              <a:rPr lang="fa-IR" sz="2100" dirty="0" smtClean="0">
                <a:cs typeface="B Nazanin" pitchFamily="2" charset="-78"/>
              </a:rPr>
              <a:t>.</a:t>
            </a:r>
          </a:p>
          <a:p>
            <a:endParaRPr lang="en-US" sz="2100" dirty="0">
              <a:cs typeface="B Nazanin" pitchFamily="2" charset="-78"/>
            </a:endParaRPr>
          </a:p>
          <a:p>
            <a:r>
              <a:rPr lang="fa-IR" sz="2400" dirty="0">
                <a:cs typeface="B Nazanin" pitchFamily="2" charset="-78"/>
              </a:rPr>
              <a:t>میزهای طولانی:</a:t>
            </a:r>
            <a:endParaRPr lang="en-US" sz="2400" dirty="0">
              <a:cs typeface="B Nazanin" pitchFamily="2" charset="-78"/>
            </a:endParaRPr>
          </a:p>
          <a:p>
            <a:r>
              <a:rPr lang="fa-IR" sz="2100" dirty="0">
                <a:cs typeface="B Nazanin" pitchFamily="2" charset="-78"/>
              </a:rPr>
              <a:t>میز های طولانی قابلیت جای دادن 4 تا 12 نفر را دارند.میزهای 4 نفره از بروز شلوغی جلو گیری کرده و در عین حال نحوه ی قرار گیری آنها جذاب و انعطاف پذیر است.عرض آنها نباید از 1200 میلیمتر کمتر باشد.فضای جانبی میان خوانندگان نیز لازم است حداقل 900 میلیمتر باشد.بین میزهای موازی باید حداقل 1800 میلیمتر فاصله پیش بینی شود.در عین حال نباید در انتهای این میزها محلی را برای نشستن در نظر گرفت</a:t>
            </a:r>
            <a:r>
              <a:rPr lang="fa-IR" sz="2100" dirty="0" smtClean="0">
                <a:cs typeface="B Nazanin" pitchFamily="2" charset="-78"/>
              </a:rPr>
              <a:t>.</a:t>
            </a:r>
          </a:p>
          <a:p>
            <a:endParaRPr lang="en-US" sz="2100" dirty="0">
              <a:cs typeface="B Nazanin" pitchFamily="2" charset="-78"/>
            </a:endParaRPr>
          </a:p>
          <a:p>
            <a:r>
              <a:rPr lang="fa-IR" sz="2400" dirty="0">
                <a:cs typeface="B Nazanin" pitchFamily="2" charset="-78"/>
              </a:rPr>
              <a:t>نور پردازی:</a:t>
            </a:r>
            <a:endParaRPr lang="en-US" sz="2400" dirty="0">
              <a:cs typeface="B Nazanin" pitchFamily="2" charset="-78"/>
            </a:endParaRPr>
          </a:p>
          <a:p>
            <a:r>
              <a:rPr lang="fa-IR" sz="2100" dirty="0">
                <a:cs typeface="B Nazanin" pitchFamily="2" charset="-78"/>
              </a:rPr>
              <a:t>نور پردازی باید فضایی راحت برای مطالعه را بوجود آورد.موجب خستگی وخیرگی نشود،میزان گرما را افزایش ندهد وبه جلوه ی ساختمان بیفزاید.جهت بر آوردن موارد ذکر شده دو نوع نور وجود دارد:</a:t>
            </a:r>
            <a:endParaRPr lang="en-US" sz="2100" dirty="0">
              <a:cs typeface="B Nazanin" pitchFamily="2" charset="-78"/>
            </a:endParaRPr>
          </a:p>
          <a:p>
            <a:r>
              <a:rPr lang="fa-IR" sz="2100" dirty="0">
                <a:cs typeface="B Nazanin" pitchFamily="2" charset="-78"/>
              </a:rPr>
              <a:t>1- نور مصنوعی                         2- نور طبیعی.</a:t>
            </a:r>
            <a:endParaRPr lang="en-US" sz="2100" dirty="0">
              <a:cs typeface="B Nazanin" pitchFamily="2" charset="-78"/>
            </a:endParaRPr>
          </a:p>
          <a:p>
            <a:r>
              <a:rPr lang="fa-IR" sz="2100" dirty="0">
                <a:cs typeface="B Nazanin" pitchFamily="2" charset="-78"/>
              </a:rPr>
              <a:t>برای نور پروژه هم از نور طبیعی و هم از نور مصنوعی سقفی استفاده می شود.</a:t>
            </a:r>
            <a:endParaRPr lang="en-US" sz="2100" dirty="0">
              <a:cs typeface="B Nazanin" pitchFamily="2" charset="-78"/>
            </a:endParaRPr>
          </a:p>
          <a:p>
            <a:r>
              <a:rPr lang="fa-IR" sz="2100" dirty="0" smtClean="0">
                <a:cs typeface="B Nazanin" pitchFamily="2" charset="-78"/>
              </a:rPr>
              <a:t>اتاق </a:t>
            </a:r>
            <a:r>
              <a:rPr lang="fa-IR" sz="2100" dirty="0">
                <a:cs typeface="B Nazanin" pitchFamily="2" charset="-78"/>
              </a:rPr>
              <a:t>ها مطالعه(روزنامه و مجلات)200میزهای مطالعه(کتابخانه های امانی)400میزهای مطالعه(کتابخانه های مرجع)600پیشخوان ها 600مخزن بسته 100صحافی 600فهرست بندی،طبقه بندی و اتاق های مخزن400</a:t>
            </a:r>
            <a:endParaRPr lang="en-US" sz="2100" dirty="0">
              <a:cs typeface="B Nazanin" pitchFamily="2" charset="-78"/>
            </a:endParaRPr>
          </a:p>
          <a:p>
            <a:endParaRPr lang="fa-IR" dirty="0"/>
          </a:p>
        </p:txBody>
      </p:sp>
    </p:spTree>
    <p:extLst>
      <p:ext uri="{BB962C8B-B14F-4D97-AF65-F5344CB8AC3E}">
        <p14:creationId xmlns:p14="http://schemas.microsoft.com/office/powerpoint/2010/main" val="3017242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404664"/>
            <a:ext cx="4665712" cy="732157"/>
          </a:xfrm>
        </p:spPr>
        <p:txBody>
          <a:bodyPr>
            <a:normAutofit/>
          </a:bodyPr>
          <a:lstStyle/>
          <a:p>
            <a:pPr algn="r"/>
            <a:r>
              <a:rPr lang="fa-IR" sz="2000" dirty="0" smtClean="0">
                <a:cs typeface="B Nazanin" pitchFamily="2" charset="-78"/>
              </a:rPr>
              <a:t>سالن اجتماعات:</a:t>
            </a:r>
            <a:endParaRPr lang="fa-IR" sz="2000" dirty="0">
              <a:cs typeface="B Nazanin" pitchFamily="2" charset="-78"/>
            </a:endParaRPr>
          </a:p>
        </p:txBody>
      </p:sp>
      <p:sp>
        <p:nvSpPr>
          <p:cNvPr id="3" name="Content Placeholder 2"/>
          <p:cNvSpPr>
            <a:spLocks noGrp="1"/>
          </p:cNvSpPr>
          <p:nvPr>
            <p:ph idx="1"/>
          </p:nvPr>
        </p:nvSpPr>
        <p:spPr>
          <a:xfrm>
            <a:off x="971600" y="1412776"/>
            <a:ext cx="7315200" cy="3539527"/>
          </a:xfrm>
        </p:spPr>
        <p:txBody>
          <a:bodyPr/>
          <a:lstStyle/>
          <a:p>
            <a:r>
              <a:rPr lang="ar-SA" dirty="0">
                <a:cs typeface="B Nazanin" pitchFamily="2" charset="-78"/>
              </a:rPr>
              <a:t>فضا نشتن برای هرنفر 50 در 50 مترمربع است، </a:t>
            </a:r>
            <a:endParaRPr lang="fa-IR" dirty="0" smtClean="0">
              <a:cs typeface="B Nazanin" pitchFamily="2" charset="-78"/>
            </a:endParaRPr>
          </a:p>
          <a:p>
            <a:r>
              <a:rPr lang="ar-SA" dirty="0" smtClean="0">
                <a:cs typeface="B Nazanin" pitchFamily="2" charset="-78"/>
              </a:rPr>
              <a:t>ازپشت </a:t>
            </a:r>
            <a:r>
              <a:rPr lang="ar-SA" dirty="0">
                <a:cs typeface="B Nazanin" pitchFamily="2" charset="-78"/>
              </a:rPr>
              <a:t>صندلی ردیف اول تا سن 3متر فضا، </a:t>
            </a:r>
            <a:endParaRPr lang="fa-IR" dirty="0" smtClean="0">
              <a:cs typeface="B Nazanin" pitchFamily="2" charset="-78"/>
            </a:endParaRPr>
          </a:p>
          <a:p>
            <a:r>
              <a:rPr lang="ar-SA" dirty="0" smtClean="0">
                <a:cs typeface="B Nazanin" pitchFamily="2" charset="-78"/>
              </a:rPr>
              <a:t>فاصله </a:t>
            </a:r>
            <a:r>
              <a:rPr lang="ar-SA" dirty="0">
                <a:cs typeface="B Nazanin" pitchFamily="2" charset="-78"/>
              </a:rPr>
              <a:t>ی هر ردیف صندلی تا ردیف بعد 60</a:t>
            </a:r>
            <a:r>
              <a:rPr lang="fa-IR" dirty="0">
                <a:cs typeface="B Nazanin" pitchFamily="2" charset="-78"/>
              </a:rPr>
              <a:t>سانتی </a:t>
            </a:r>
            <a:r>
              <a:rPr lang="ar-SA" dirty="0">
                <a:cs typeface="B Nazanin" pitchFamily="2" charset="-78"/>
              </a:rPr>
              <a:t>متر، </a:t>
            </a:r>
            <a:endParaRPr lang="fa-IR" dirty="0" smtClean="0">
              <a:cs typeface="B Nazanin" pitchFamily="2" charset="-78"/>
            </a:endParaRPr>
          </a:p>
          <a:p>
            <a:r>
              <a:rPr lang="ar-SA" dirty="0" smtClean="0">
                <a:cs typeface="B Nazanin" pitchFamily="2" charset="-78"/>
              </a:rPr>
              <a:t>حداقل </a:t>
            </a:r>
            <a:r>
              <a:rPr lang="ar-SA" dirty="0">
                <a:cs typeface="B Nazanin" pitchFamily="2" charset="-78"/>
              </a:rPr>
              <a:t>عرض راهروها 1.80متر، </a:t>
            </a:r>
            <a:endParaRPr lang="fa-IR" dirty="0" smtClean="0">
              <a:cs typeface="B Nazanin" pitchFamily="2" charset="-78"/>
            </a:endParaRPr>
          </a:p>
          <a:p>
            <a:r>
              <a:rPr lang="ar-SA" dirty="0" smtClean="0">
                <a:cs typeface="B Nazanin" pitchFamily="2" charset="-78"/>
              </a:rPr>
              <a:t>عمق </a:t>
            </a:r>
            <a:r>
              <a:rPr lang="ar-SA" dirty="0">
                <a:cs typeface="B Nazanin" pitchFamily="2" charset="-78"/>
              </a:rPr>
              <a:t>سن حداقل 5متر، </a:t>
            </a:r>
            <a:endParaRPr lang="fa-IR" dirty="0" smtClean="0">
              <a:cs typeface="B Nazanin" pitchFamily="2" charset="-78"/>
            </a:endParaRPr>
          </a:p>
          <a:p>
            <a:r>
              <a:rPr lang="ar-SA" dirty="0" smtClean="0">
                <a:cs typeface="B Nazanin" pitchFamily="2" charset="-78"/>
              </a:rPr>
              <a:t>دارای </a:t>
            </a:r>
            <a:r>
              <a:rPr lang="ar-SA" dirty="0">
                <a:cs typeface="B Nazanin" pitchFamily="2" charset="-78"/>
              </a:rPr>
              <a:t>2 راهرو فرارو عرض آن برابر1.20است، عرض در راهرو های فرار مطابق با جمع بازشو های مربوط به راهرو</a:t>
            </a:r>
            <a:r>
              <a:rPr lang="fa-IR" dirty="0">
                <a:cs typeface="B Nazanin" pitchFamily="2" charset="-78"/>
              </a:rPr>
              <a:t> می باشد</a:t>
            </a:r>
            <a:r>
              <a:rPr lang="fa-IR" dirty="0" smtClean="0">
                <a:cs typeface="B Nazanin" pitchFamily="2" charset="-78"/>
              </a:rPr>
              <a:t>.</a:t>
            </a:r>
          </a:p>
          <a:p>
            <a:r>
              <a:rPr lang="fa-IR" dirty="0">
                <a:cs typeface="B Nazanin" pitchFamily="2" charset="-78"/>
              </a:rPr>
              <a:t>برای دید مناسب به سن به ازائ هر ردیف صندلی 12 سانتی متر کد ارتفاعی افزایش پیدا می کند </a:t>
            </a:r>
            <a:r>
              <a:rPr lang="fa-IR" dirty="0" smtClean="0">
                <a:cs typeface="B Nazanin" pitchFamily="2" charset="-78"/>
              </a:rPr>
              <a:t>.</a:t>
            </a:r>
            <a:r>
              <a:rPr lang="fa-IR" dirty="0">
                <a:cs typeface="B Nazanin" pitchFamily="2" charset="-78"/>
              </a:rPr>
              <a:t>			</a:t>
            </a:r>
            <a:br>
              <a:rPr lang="fa-IR" dirty="0">
                <a:cs typeface="B Nazanin" pitchFamily="2" charset="-78"/>
              </a:rPr>
            </a:br>
            <a:endParaRPr lang="fa-IR" dirty="0"/>
          </a:p>
        </p:txBody>
      </p:sp>
    </p:spTree>
    <p:extLst>
      <p:ext uri="{BB962C8B-B14F-4D97-AF65-F5344CB8AC3E}">
        <p14:creationId xmlns:p14="http://schemas.microsoft.com/office/powerpoint/2010/main" val="73053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124744"/>
            <a:ext cx="7315200" cy="4824577"/>
          </a:xfrm>
        </p:spPr>
        <p:txBody>
          <a:bodyPr>
            <a:normAutofit/>
          </a:bodyPr>
          <a:lstStyle/>
          <a:p>
            <a:endParaRPr lang="en-US" dirty="0">
              <a:solidFill>
                <a:schemeClr val="tx2"/>
              </a:solidFill>
            </a:endParaRPr>
          </a:p>
          <a:p>
            <a:r>
              <a:rPr lang="ar-SA" sz="1600" dirty="0" smtClean="0"/>
              <a:t>در </a:t>
            </a:r>
            <a:r>
              <a:rPr lang="ar-SA" sz="1600" dirty="0"/>
              <a:t>شهر ها ، ساختمان مدرسه  باید هسته یك مجتمع مسكونی باشد . از نزدیكی مدرسه به خیابانهای شلوغ  و اصلی شهر ،  بخاطر آلودگی  هوا ، سر و صدای زیاد  و سوانح رانندگی  باید پرهیز كرد . </a:t>
            </a:r>
            <a:endParaRPr lang="fa-IR" sz="1600" dirty="0" smtClean="0"/>
          </a:p>
          <a:p>
            <a:endParaRPr lang="en-US" sz="1600" dirty="0"/>
          </a:p>
          <a:p>
            <a:r>
              <a:rPr lang="ar-SA" sz="1600" dirty="0" smtClean="0"/>
              <a:t>مدرسه </a:t>
            </a:r>
            <a:r>
              <a:rPr lang="ar-SA" sz="1600" dirty="0"/>
              <a:t>باید حداقل یكصد متر  از خیابان  اصلی  فاصله  داشته باشد </a:t>
            </a:r>
            <a:r>
              <a:rPr lang="ar-SA" sz="1600" dirty="0" smtClean="0"/>
              <a:t>.</a:t>
            </a:r>
            <a:endParaRPr lang="fa-IR" sz="1600" dirty="0" smtClean="0"/>
          </a:p>
          <a:p>
            <a:endParaRPr lang="en-US" sz="1600" dirty="0"/>
          </a:p>
          <a:p>
            <a:r>
              <a:rPr lang="ar-SA" sz="1600" dirty="0" smtClean="0"/>
              <a:t>بهتر </a:t>
            </a:r>
            <a:r>
              <a:rPr lang="ar-SA" sz="1600" dirty="0"/>
              <a:t>است كه مدرسه در نزدیكی پارك نباشد  و در محله ای آرام و دور از كارخانه یا اماكن پر سر و صدا  و شلوغ همچون قبرستان ، حسینیه و ...  باشد </a:t>
            </a:r>
            <a:r>
              <a:rPr lang="ar-SA" sz="1600" dirty="0" smtClean="0"/>
              <a:t>.</a:t>
            </a:r>
            <a:endParaRPr lang="fa-IR" sz="1600" dirty="0" smtClean="0"/>
          </a:p>
          <a:p>
            <a:endParaRPr lang="en-US" sz="1600" dirty="0"/>
          </a:p>
          <a:p>
            <a:r>
              <a:rPr lang="ar-SA" sz="1600" dirty="0" smtClean="0"/>
              <a:t>مدرسه </a:t>
            </a:r>
            <a:r>
              <a:rPr lang="ar-SA" sz="1600" dirty="0"/>
              <a:t>باید  با ساختمان های اطراف خود حداقل بیست و پنج متر فاصله داشته باشد تا روشنایی و تهویه مطلوب را داشته باشد </a:t>
            </a:r>
            <a:r>
              <a:rPr lang="ar-SA" sz="1600" dirty="0" smtClean="0"/>
              <a:t>.</a:t>
            </a:r>
            <a:endParaRPr lang="fa-IR" sz="1600" dirty="0" smtClean="0"/>
          </a:p>
          <a:p>
            <a:endParaRPr lang="en-US" sz="1600" dirty="0"/>
          </a:p>
          <a:p>
            <a:r>
              <a:rPr lang="ar-SA" sz="1600" dirty="0" smtClean="0"/>
              <a:t>درختان </a:t>
            </a:r>
            <a:r>
              <a:rPr lang="ar-SA" sz="1600" dirty="0"/>
              <a:t>بلند كه موجب كاهش روشنایی در كلاس درس می شوند ، نبایستی  در نزدیكی ساختمان مدرسه باشند </a:t>
            </a:r>
            <a:r>
              <a:rPr lang="ar-SA" sz="1600" dirty="0" smtClean="0"/>
              <a:t>.</a:t>
            </a:r>
            <a:endParaRPr lang="fa-IR" sz="1600" dirty="0" smtClean="0"/>
          </a:p>
          <a:p>
            <a:endParaRPr lang="en-US" sz="1600" dirty="0"/>
          </a:p>
          <a:p>
            <a:r>
              <a:rPr lang="ar-SA" sz="1600" dirty="0" smtClean="0"/>
              <a:t>مدرسه </a:t>
            </a:r>
            <a:r>
              <a:rPr lang="ar-SA" sz="1600" dirty="0"/>
              <a:t>را در بلندی یا پستی زیاد نباید احداث كرد ( بخاطر وزش باد زیاد یا مه آلود شدن محیط )</a:t>
            </a:r>
            <a:endParaRPr lang="en-US" sz="1600" dirty="0"/>
          </a:p>
          <a:p>
            <a:endParaRPr lang="fa-IR" dirty="0"/>
          </a:p>
        </p:txBody>
      </p:sp>
      <p:sp>
        <p:nvSpPr>
          <p:cNvPr id="5" name="TextBox 4"/>
          <p:cNvSpPr txBox="1"/>
          <p:nvPr/>
        </p:nvSpPr>
        <p:spPr>
          <a:xfrm>
            <a:off x="5940152" y="620688"/>
            <a:ext cx="2232248" cy="400110"/>
          </a:xfrm>
          <a:prstGeom prst="rect">
            <a:avLst/>
          </a:prstGeom>
          <a:noFill/>
        </p:spPr>
        <p:txBody>
          <a:bodyPr wrap="square" rtlCol="1">
            <a:spAutoFit/>
          </a:bodyPr>
          <a:lstStyle/>
          <a:p>
            <a:r>
              <a:rPr lang="ar-SA" sz="2000" b="1" dirty="0" smtClean="0">
                <a:solidFill>
                  <a:schemeClr val="tx2"/>
                </a:solidFill>
              </a:rPr>
              <a:t>مكان احداث مدرسه :</a:t>
            </a:r>
            <a:endParaRPr lang="fa-IR" sz="2000" b="1" dirty="0" smtClean="0">
              <a:solidFill>
                <a:schemeClr val="tx2"/>
              </a:solidFill>
            </a:endParaRPr>
          </a:p>
        </p:txBody>
      </p:sp>
    </p:spTree>
    <p:extLst>
      <p:ext uri="{BB962C8B-B14F-4D97-AF65-F5344CB8AC3E}">
        <p14:creationId xmlns:p14="http://schemas.microsoft.com/office/powerpoint/2010/main" val="396291136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 calcmode="lin" valueType="num">
                                      <p:cBhvr additive="base">
                                        <p:cTn id="3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 calcmode="lin" valueType="num">
                                      <p:cBhvr additive="base">
                                        <p:cTn id="44"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0072" y="404665"/>
            <a:ext cx="3066728" cy="720080"/>
          </a:xfrm>
        </p:spPr>
        <p:txBody>
          <a:bodyPr>
            <a:normAutofit/>
          </a:bodyPr>
          <a:lstStyle/>
          <a:p>
            <a:pPr algn="r"/>
            <a:r>
              <a:rPr lang="fa-IR" sz="2000" dirty="0" smtClean="0">
                <a:cs typeface="B Nazanin" pitchFamily="2" charset="-78"/>
              </a:rPr>
              <a:t>سرویس بهداشتی و آبخوری:</a:t>
            </a:r>
            <a:endParaRPr lang="fa-IR" sz="2000" dirty="0">
              <a:cs typeface="B Nazanin" pitchFamily="2" charset="-78"/>
            </a:endParaRPr>
          </a:p>
        </p:txBody>
      </p:sp>
      <p:sp>
        <p:nvSpPr>
          <p:cNvPr id="3" name="Content Placeholder 2"/>
          <p:cNvSpPr>
            <a:spLocks noGrp="1"/>
          </p:cNvSpPr>
          <p:nvPr>
            <p:ph idx="1"/>
          </p:nvPr>
        </p:nvSpPr>
        <p:spPr>
          <a:xfrm>
            <a:off x="914400" y="1628801"/>
            <a:ext cx="7315200" cy="4680560"/>
          </a:xfrm>
        </p:spPr>
        <p:txBody>
          <a:bodyPr>
            <a:normAutofit/>
          </a:bodyPr>
          <a:lstStyle/>
          <a:p>
            <a:r>
              <a:rPr lang="fa-IR" sz="1800" dirty="0">
                <a:cs typeface="B Nazanin" pitchFamily="2" charset="-78"/>
              </a:rPr>
              <a:t>۱- کف محوطه آبخوری قابل شستشو ودارای شیب کافی و مناسب به طرف مجرای فاضلاب باشد.</a:t>
            </a:r>
            <a:endParaRPr lang="en-US" sz="1800" dirty="0">
              <a:cs typeface="B Nazanin" pitchFamily="2" charset="-78"/>
            </a:endParaRPr>
          </a:p>
          <a:p>
            <a:r>
              <a:rPr lang="fa-IR" sz="1800" dirty="0">
                <a:cs typeface="B Nazanin" pitchFamily="2" charset="-78"/>
              </a:rPr>
              <a:t>۲- دیوار لبه آبخوری بایستی از جنس قابل شستشو (نظیر کاشی) بوده و دارای شیب مناسب بطرف مجرای فاضلاب باشد.</a:t>
            </a:r>
            <a:endParaRPr lang="en-US" sz="1800" dirty="0">
              <a:cs typeface="B Nazanin" pitchFamily="2" charset="-78"/>
            </a:endParaRPr>
          </a:p>
          <a:p>
            <a:r>
              <a:rPr lang="fa-IR" sz="1800" dirty="0">
                <a:cs typeface="B Nazanin" pitchFamily="2" charset="-78"/>
              </a:rPr>
              <a:t>۳ - دیوار اطراف آبخوری از جنس قابل شستشو (نظیر کاشی ، سرامیک ، سنگ و …) باشد.</a:t>
            </a:r>
            <a:endParaRPr lang="en-US" sz="1800" dirty="0">
              <a:cs typeface="B Nazanin" pitchFamily="2" charset="-78"/>
            </a:endParaRPr>
          </a:p>
          <a:p>
            <a:r>
              <a:rPr lang="fa-IR" sz="1800" dirty="0">
                <a:cs typeface="B Nazanin" pitchFamily="2" charset="-78"/>
              </a:rPr>
              <a:t>۴- آبخوری عمومی دانش آموزان باید با شیرهای مناسب با آب سردکن مجهز گردد. ارتفاع شیر آن متناسب با سن دانش آموزان در دوره های مختلف تحصیلی (۱۰۰ - سانتیمتر) از سطح زمین باشد.</a:t>
            </a:r>
            <a:endParaRPr lang="en-US" sz="1800" dirty="0">
              <a:cs typeface="B Nazanin" pitchFamily="2" charset="-78"/>
            </a:endParaRPr>
          </a:p>
          <a:p>
            <a:r>
              <a:rPr lang="fa-IR" sz="1800" dirty="0">
                <a:cs typeface="B Nazanin" pitchFamily="2" charset="-78"/>
              </a:rPr>
              <a:t>۵ – آبخوری باید خارج از سرویس‌های بهداشتی و با رعایت شرایط بهداشتی و با فاصله حداقل ۱۵ متر احداث گردد.</a:t>
            </a:r>
            <a:endParaRPr lang="en-US" sz="1800" dirty="0">
              <a:cs typeface="B Nazanin" pitchFamily="2" charset="-78"/>
            </a:endParaRPr>
          </a:p>
          <a:p>
            <a:pPr lvl="0"/>
            <a:r>
              <a:rPr lang="fa-IR" sz="1800" dirty="0">
                <a:cs typeface="B Nazanin" pitchFamily="2" charset="-78"/>
              </a:rPr>
              <a:t>تعداد توالت‌ها در مدرسه به ازاء هر ۴۰ نفر حداقل یک چشمه توالت و هر ۶۰ نفر یک دستشویی در نظر گرفته شود.</a:t>
            </a:r>
            <a:endParaRPr lang="en-US" sz="1800" dirty="0">
              <a:cs typeface="B Nazanin" pitchFamily="2" charset="-78"/>
            </a:endParaRPr>
          </a:p>
          <a:p>
            <a:pPr lvl="0"/>
            <a:r>
              <a:rPr lang="fa-IR" sz="1800" dirty="0">
                <a:cs typeface="B Nazanin" pitchFamily="2" charset="-78"/>
              </a:rPr>
              <a:t>ارتفاع دستشویی‌ها متناسب با سن دانش آموزان در دوره های مختلف تحصیلی ۷۵ – ۶۰ سانتیمتر از سطح زمین باشد.</a:t>
            </a:r>
            <a:endParaRPr lang="en-US" sz="1800" dirty="0">
              <a:cs typeface="B Nazanin" pitchFamily="2" charset="-78"/>
            </a:endParaRPr>
          </a:p>
          <a:p>
            <a:endParaRPr lang="fa-IR" sz="1800" dirty="0">
              <a:cs typeface="B Nazanin" pitchFamily="2" charset="-78"/>
            </a:endParaRPr>
          </a:p>
        </p:txBody>
      </p:sp>
    </p:spTree>
    <p:extLst>
      <p:ext uri="{BB962C8B-B14F-4D97-AF65-F5344CB8AC3E}">
        <p14:creationId xmlns:p14="http://schemas.microsoft.com/office/powerpoint/2010/main" val="1111172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92697"/>
            <a:ext cx="7315200" cy="5616664"/>
          </a:xfrm>
        </p:spPr>
        <p:txBody>
          <a:bodyPr>
            <a:normAutofit/>
          </a:bodyPr>
          <a:lstStyle/>
          <a:p>
            <a:pPr lvl="0"/>
            <a:r>
              <a:rPr lang="fa-IR" sz="1800" dirty="0">
                <a:cs typeface="B Nazanin" pitchFamily="2" charset="-78"/>
              </a:rPr>
              <a:t>موجب آلودگی خاک های سطحی نشود.</a:t>
            </a:r>
            <a:endParaRPr lang="en-US" sz="1800" dirty="0">
              <a:cs typeface="B Nazanin" pitchFamily="2" charset="-78"/>
            </a:endParaRPr>
          </a:p>
          <a:p>
            <a:pPr lvl="0"/>
            <a:r>
              <a:rPr lang="fa-IR" sz="1800" dirty="0">
                <a:cs typeface="B Nazanin" pitchFamily="2" charset="-78"/>
              </a:rPr>
              <a:t>در معرض باد غالب قرار نگیرد.</a:t>
            </a:r>
            <a:endParaRPr lang="en-US" sz="1800" dirty="0">
              <a:cs typeface="B Nazanin" pitchFamily="2" charset="-78"/>
            </a:endParaRPr>
          </a:p>
          <a:p>
            <a:pPr lvl="0"/>
            <a:r>
              <a:rPr lang="fa-IR" sz="1800" dirty="0">
                <a:cs typeface="B Nazanin" pitchFamily="2" charset="-78"/>
              </a:rPr>
              <a:t>امکان دسترسی راحت برای استفاده کنندگان فراهم باشد.</a:t>
            </a:r>
            <a:endParaRPr lang="en-US" sz="1800" dirty="0">
              <a:cs typeface="B Nazanin" pitchFamily="2" charset="-78"/>
            </a:endParaRPr>
          </a:p>
          <a:p>
            <a:pPr lvl="0"/>
            <a:r>
              <a:rPr lang="fa-IR" sz="1800" dirty="0">
                <a:cs typeface="B Nazanin" pitchFamily="2" charset="-78"/>
              </a:rPr>
              <a:t>امکان توسعه آنی این فضاها در صورت افزایش ظرفیت مدارس وجود داشته باشد.</a:t>
            </a:r>
            <a:endParaRPr lang="en-US" sz="1800" dirty="0">
              <a:cs typeface="B Nazanin" pitchFamily="2" charset="-78"/>
            </a:endParaRPr>
          </a:p>
          <a:p>
            <a:pPr lvl="0"/>
            <a:r>
              <a:rPr lang="fa-IR" sz="1800" dirty="0">
                <a:cs typeface="B Nazanin" pitchFamily="2" charset="-78"/>
              </a:rPr>
              <a:t>استقرارآبخوری در داخل فضای سرویس های بهداشتی مطلقا ممنوع است.</a:t>
            </a:r>
            <a:endParaRPr lang="en-US" sz="1800" dirty="0">
              <a:cs typeface="B Nazanin" pitchFamily="2" charset="-78"/>
            </a:endParaRPr>
          </a:p>
          <a:p>
            <a:pPr lvl="0"/>
            <a:r>
              <a:rPr lang="fa-IR" sz="1800" dirty="0">
                <a:cs typeface="B Nazanin" pitchFamily="2" charset="-78"/>
              </a:rPr>
              <a:t>مکان استقرار سرویس های بهداشتی دارای فاصله مناسب با کلاس ها و سایر فضاهای آموزشی باشد.</a:t>
            </a:r>
            <a:endParaRPr lang="en-US" sz="1800" dirty="0">
              <a:cs typeface="B Nazanin" pitchFamily="2" charset="-78"/>
            </a:endParaRPr>
          </a:p>
          <a:p>
            <a:pPr lvl="0"/>
            <a:r>
              <a:rPr lang="fa-IR" sz="1800" dirty="0">
                <a:cs typeface="B Nazanin" pitchFamily="2" charset="-78"/>
              </a:rPr>
              <a:t>در صورتی که تعداد سرویس های توالت بیش از ۴ چشمه باشد.تعبیه دو ورودی وخروجی الزامی است.</a:t>
            </a:r>
            <a:endParaRPr lang="en-US" sz="1800" dirty="0">
              <a:cs typeface="B Nazanin" pitchFamily="2" charset="-78"/>
            </a:endParaRPr>
          </a:p>
          <a:p>
            <a:pPr lvl="0"/>
            <a:r>
              <a:rPr lang="fa-IR" sz="1800" dirty="0">
                <a:cs typeface="B Nazanin" pitchFamily="2" charset="-78"/>
              </a:rPr>
              <a:t>عرض دهنه ورودی ۲۰/ ۱متر نباشد.</a:t>
            </a:r>
            <a:endParaRPr lang="en-US" sz="1800" dirty="0">
              <a:cs typeface="B Nazanin" pitchFamily="2" charset="-78"/>
            </a:endParaRPr>
          </a:p>
          <a:p>
            <a:pPr lvl="0"/>
            <a:r>
              <a:rPr lang="fa-IR" sz="1800" dirty="0">
                <a:cs typeface="B Nazanin" pitchFamily="2" charset="-78"/>
              </a:rPr>
              <a:t>محل تعبیه ورودی در دسترس مستقیم با فضای دستشویی ها بوده ودارای دید مستقیم به فضای توالت ها نباشد.</a:t>
            </a:r>
            <a:endParaRPr lang="en-US" sz="1800" dirty="0">
              <a:cs typeface="B Nazanin" pitchFamily="2" charset="-78"/>
            </a:endParaRPr>
          </a:p>
          <a:p>
            <a:r>
              <a:rPr lang="fa-IR" sz="1800" dirty="0">
                <a:cs typeface="B Nazanin" pitchFamily="2" charset="-78"/>
              </a:rPr>
              <a:t>چون سرویس بهداشتی معمولا روی کرسی چینی احداث میشود. تعبیه حداقل ۳ پله با ارتفاع مناسب مطابق با مشخصات مندرج در استاندارد ملی ایران الزامی است.</a:t>
            </a:r>
          </a:p>
        </p:txBody>
      </p:sp>
    </p:spTree>
    <p:extLst>
      <p:ext uri="{BB962C8B-B14F-4D97-AF65-F5344CB8AC3E}">
        <p14:creationId xmlns:p14="http://schemas.microsoft.com/office/powerpoint/2010/main" val="40686750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6176" y="332656"/>
            <a:ext cx="4017640" cy="1368152"/>
          </a:xfrm>
        </p:spPr>
        <p:txBody>
          <a:bodyPr>
            <a:normAutofit/>
          </a:bodyPr>
          <a:lstStyle/>
          <a:p>
            <a:r>
              <a:rPr lang="fa-IR" sz="2000" b="1" dirty="0"/>
              <a:t>تجهیزات آتش نشانی:</a:t>
            </a:r>
            <a:r>
              <a:rPr lang="en-US" dirty="0"/>
              <a:t/>
            </a:r>
            <a:br>
              <a:rPr lang="en-US" dirty="0"/>
            </a:br>
            <a:endParaRPr lang="fa-IR" dirty="0"/>
          </a:p>
        </p:txBody>
      </p:sp>
      <p:sp>
        <p:nvSpPr>
          <p:cNvPr id="3" name="Content Placeholder 2"/>
          <p:cNvSpPr>
            <a:spLocks noGrp="1"/>
          </p:cNvSpPr>
          <p:nvPr>
            <p:ph idx="1"/>
          </p:nvPr>
        </p:nvSpPr>
        <p:spPr>
          <a:xfrm>
            <a:off x="467544" y="1412776"/>
            <a:ext cx="7704856" cy="4320480"/>
          </a:xfrm>
        </p:spPr>
        <p:txBody>
          <a:bodyPr>
            <a:normAutofit fontScale="70000" lnSpcReduction="20000"/>
          </a:bodyPr>
          <a:lstStyle/>
          <a:p>
            <a:pPr lvl="0"/>
            <a:endParaRPr lang="en-US" sz="2600" dirty="0"/>
          </a:p>
          <a:p>
            <a:pPr lvl="0"/>
            <a:r>
              <a:rPr lang="fa-IR" sz="2900" dirty="0"/>
              <a:t>استفاده از قرقره های آتش نشانی (هورزیل) متصل به آب شهر یا منبع ذخیره مجزا و پمپ مستقل در فواصل لازم و مناسب ضرورمی باشد</a:t>
            </a:r>
            <a:r>
              <a:rPr lang="fa-IR" sz="2900" dirty="0" smtClean="0"/>
              <a:t>.</a:t>
            </a:r>
          </a:p>
          <a:p>
            <a:pPr lvl="0"/>
            <a:endParaRPr lang="en-US" sz="2900" dirty="0"/>
          </a:p>
          <a:p>
            <a:pPr lvl="0"/>
            <a:r>
              <a:rPr lang="fa-IR" sz="2900" dirty="0"/>
              <a:t>آموزش های لازم جهت استفاده مناسب و اصولی از امکانات و تجهیزات ایمنی برای کادر آموزشی ودانش آموزان در سطوح مختلف الزامی است. همچنین خاطر نشان می سازد که قبل از احداث، تأسیس و بهره برداری از مدارس اخذ تائیدیه ایمنی از آتش نشانی می تواند در ارتقاء ایمنی مدرسه نقش بسزایی ایفا نماید</a:t>
            </a:r>
            <a:r>
              <a:rPr lang="fa-IR" sz="2900" dirty="0" smtClean="0"/>
              <a:t>.</a:t>
            </a:r>
          </a:p>
          <a:p>
            <a:pPr lvl="0"/>
            <a:endParaRPr lang="en-US" sz="2900" dirty="0"/>
          </a:p>
          <a:p>
            <a:pPr lvl="0"/>
            <a:r>
              <a:rPr lang="fa-IR" sz="2900" dirty="0"/>
              <a:t>قبل از نصب بخاری‌ها نسبت به سرویس و رفع نقایص احتمالی آن‌ها بالاخص در ناحیه سیستم سوخت رسانی دستگاه اقدام نمائید. کوره دستگاهها را حتماً نظافت کنید</a:t>
            </a:r>
            <a:r>
              <a:rPr lang="fa-IR" sz="2900" dirty="0" smtClean="0"/>
              <a:t>.</a:t>
            </a:r>
          </a:p>
          <a:p>
            <a:pPr lvl="0"/>
            <a:endParaRPr lang="en-US" sz="2900" dirty="0"/>
          </a:p>
          <a:p>
            <a:pPr lvl="0"/>
            <a:r>
              <a:rPr lang="fa-IR" sz="2900" dirty="0" smtClean="0"/>
              <a:t>در مدارس باید خاموش کننده های دستی پودر وگاز ۶ کیلویی و گاز کربنیک ۴ کیلویی به تعداد لازم حداکثر به فاصله هر ۲۲ متر یک دستگاه در نظر گرفته شود.</a:t>
            </a:r>
          </a:p>
          <a:p>
            <a:endParaRPr lang="fa-IR" sz="3800" dirty="0"/>
          </a:p>
        </p:txBody>
      </p:sp>
    </p:spTree>
    <p:extLst>
      <p:ext uri="{BB962C8B-B14F-4D97-AF65-F5344CB8AC3E}">
        <p14:creationId xmlns:p14="http://schemas.microsoft.com/office/powerpoint/2010/main" val="265577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196752"/>
            <a:ext cx="7315200" cy="3539527"/>
          </a:xfrm>
        </p:spPr>
        <p:txBody>
          <a:bodyPr>
            <a:noAutofit/>
          </a:bodyPr>
          <a:lstStyle/>
          <a:p>
            <a:pPr lvl="0"/>
            <a:r>
              <a:rPr lang="fa-IR" sz="1800" dirty="0">
                <a:cs typeface="B Nazanin" pitchFamily="2" charset="-78"/>
              </a:rPr>
              <a:t>حتی الامکان وسایل گرمازا را در فاصله نیم متر ازدودکش مربوطه نصب نمائید.</a:t>
            </a:r>
          </a:p>
          <a:p>
            <a:pPr lvl="0"/>
            <a:endParaRPr lang="en-US" sz="1800" dirty="0">
              <a:cs typeface="B Nazanin" pitchFamily="2" charset="-78"/>
            </a:endParaRPr>
          </a:p>
          <a:p>
            <a:pPr lvl="0"/>
            <a:r>
              <a:rPr lang="fa-IR" sz="1800" dirty="0">
                <a:cs typeface="B Nazanin" pitchFamily="2" charset="-78"/>
              </a:rPr>
              <a:t>وسایل گرمازا مانند بخاری ها را در نزدیکی وتماس نزدیک با پرده ها وسایر اجسام قابل اشتعال نصب نکنید.</a:t>
            </a:r>
          </a:p>
          <a:p>
            <a:pPr lvl="0"/>
            <a:endParaRPr lang="en-US" sz="1800" dirty="0">
              <a:cs typeface="B Nazanin" pitchFamily="2" charset="-78"/>
            </a:endParaRPr>
          </a:p>
          <a:p>
            <a:pPr lvl="0"/>
            <a:r>
              <a:rPr lang="fa-IR" sz="1800" dirty="0">
                <a:cs typeface="B Nazanin" pitchFamily="2" charset="-78"/>
              </a:rPr>
              <a:t>در صورت بروز آتش سوزی در بخاری‌ها خونسردی خود را حفظ کرده و در وهله اول جریان سوخت دستگاه را قطع کرده وابتدا سازمان آتش نشانی را مطلع نمائید.</a:t>
            </a:r>
          </a:p>
          <a:p>
            <a:pPr lvl="0"/>
            <a:endParaRPr lang="en-US" sz="1800" dirty="0">
              <a:cs typeface="B Nazanin" pitchFamily="2" charset="-78"/>
            </a:endParaRPr>
          </a:p>
          <a:p>
            <a:pPr lvl="0"/>
            <a:r>
              <a:rPr lang="fa-IR" sz="1800" dirty="0">
                <a:cs typeface="B Nazanin" pitchFamily="2" charset="-78"/>
              </a:rPr>
              <a:t>چنانچه از سقف های شیروانی استفاده شود، فضای داخلی آن از ضایعات و فضولات پرنده های وحشی که یکی از عوامل بروز حریق خود به خودسوز می باشد، حداقل ماهی یکبار توسط سرایدار پاکسازی شود.</a:t>
            </a:r>
          </a:p>
          <a:p>
            <a:pPr lvl="0"/>
            <a:endParaRPr lang="en-US" sz="1800" dirty="0">
              <a:cs typeface="B Nazanin" pitchFamily="2" charset="-78"/>
            </a:endParaRPr>
          </a:p>
          <a:p>
            <a:pPr lvl="0"/>
            <a:r>
              <a:rPr lang="fa-IR" sz="1800" dirty="0">
                <a:cs typeface="B Nazanin" pitchFamily="2" charset="-78"/>
              </a:rPr>
              <a:t>حتی المقدور از استفاده از سقف های شیروانی با خرپاهای چوبی احتراز شود</a:t>
            </a:r>
          </a:p>
        </p:txBody>
      </p:sp>
    </p:spTree>
    <p:extLst>
      <p:ext uri="{BB962C8B-B14F-4D97-AF65-F5344CB8AC3E}">
        <p14:creationId xmlns:p14="http://schemas.microsoft.com/office/powerpoint/2010/main" val="793636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7984" y="260648"/>
            <a:ext cx="4320480" cy="1154097"/>
          </a:xfrm>
        </p:spPr>
        <p:txBody>
          <a:bodyPr>
            <a:normAutofit/>
          </a:bodyPr>
          <a:lstStyle/>
          <a:p>
            <a:r>
              <a:rPr lang="ar-SA" sz="2000" b="1" dirty="0"/>
              <a:t>نحوه جانمایی فضاها در ساختمان چند طبقه :</a:t>
            </a:r>
            <a:r>
              <a:rPr lang="en-US" sz="2000" dirty="0"/>
              <a:t/>
            </a:r>
            <a:br>
              <a:rPr lang="en-US" sz="2000" dirty="0"/>
            </a:br>
            <a:endParaRPr lang="fa-IR" sz="2000" dirty="0"/>
          </a:p>
        </p:txBody>
      </p:sp>
      <p:sp>
        <p:nvSpPr>
          <p:cNvPr id="3" name="Content Placeholder 2"/>
          <p:cNvSpPr>
            <a:spLocks noGrp="1"/>
          </p:cNvSpPr>
          <p:nvPr>
            <p:ph idx="1"/>
          </p:nvPr>
        </p:nvSpPr>
        <p:spPr>
          <a:xfrm>
            <a:off x="914400" y="1268760"/>
            <a:ext cx="7315200" cy="5400600"/>
          </a:xfrm>
        </p:spPr>
        <p:txBody>
          <a:bodyPr>
            <a:normAutofit fontScale="92500" lnSpcReduction="10000"/>
          </a:bodyPr>
          <a:lstStyle/>
          <a:p>
            <a:r>
              <a:rPr lang="ar-SA" dirty="0" smtClean="0">
                <a:cs typeface="B Nazanin" pitchFamily="2" charset="-78"/>
              </a:rPr>
              <a:t>فضاهای </a:t>
            </a:r>
            <a:r>
              <a:rPr lang="ar-SA" dirty="0">
                <a:cs typeface="B Nazanin" pitchFamily="2" charset="-78"/>
              </a:rPr>
              <a:t>اداری عموما بهتر است در طبقات اول و دوم قرار گیرند تا عبور و مرور دانش آموزان و به طور کل افرادی که در فضای آموزشی رفت آمد می کنند را مد نظر قرار دهند </a:t>
            </a:r>
            <a:r>
              <a:rPr lang="ar-SA" dirty="0" smtClean="0">
                <a:cs typeface="B Nazanin" pitchFamily="2" charset="-78"/>
              </a:rPr>
              <a:t>.</a:t>
            </a:r>
            <a:endParaRPr lang="fa-IR" dirty="0" smtClean="0">
              <a:cs typeface="B Nazanin" pitchFamily="2" charset="-78"/>
            </a:endParaRPr>
          </a:p>
          <a:p>
            <a:endParaRPr lang="en-US" dirty="0">
              <a:cs typeface="B Nazanin" pitchFamily="2" charset="-78"/>
            </a:endParaRPr>
          </a:p>
          <a:p>
            <a:r>
              <a:rPr lang="ar-SA" dirty="0" smtClean="0">
                <a:cs typeface="B Nazanin" pitchFamily="2" charset="-78"/>
              </a:rPr>
              <a:t>جاگیری </a:t>
            </a:r>
            <a:r>
              <a:rPr lang="ar-SA" dirty="0">
                <a:cs typeface="B Nazanin" pitchFamily="2" charset="-78"/>
              </a:rPr>
              <a:t>کلاس های درس با توجه به پایه تحصیلی متفاوت است در مقطع ابتدایی بهتر است که کلاس ها در طبقات پائین قرار گیرند اما در مقطع راهنمایی و دبیرستان با توجه به سن دانش آموزان پایه های بالاتر در طبقات بالاتر و پایه های پائین تر در طبقات پائین تر قرار می گیرند </a:t>
            </a:r>
            <a:r>
              <a:rPr lang="ar-SA" dirty="0" smtClean="0">
                <a:cs typeface="B Nazanin" pitchFamily="2" charset="-78"/>
              </a:rPr>
              <a:t>.</a:t>
            </a:r>
            <a:endParaRPr lang="fa-IR" dirty="0" smtClean="0">
              <a:cs typeface="B Nazanin" pitchFamily="2" charset="-78"/>
            </a:endParaRPr>
          </a:p>
          <a:p>
            <a:endParaRPr lang="en-US" dirty="0">
              <a:cs typeface="B Nazanin" pitchFamily="2" charset="-78"/>
            </a:endParaRPr>
          </a:p>
          <a:p>
            <a:r>
              <a:rPr lang="ar-SA" dirty="0" smtClean="0">
                <a:cs typeface="B Nazanin" pitchFamily="2" charset="-78"/>
              </a:rPr>
              <a:t>آزمایشگاه </a:t>
            </a:r>
            <a:r>
              <a:rPr lang="ar-SA" dirty="0">
                <a:cs typeface="B Nazanin" pitchFamily="2" charset="-78"/>
              </a:rPr>
              <a:t>و کارگاه ها با توجه به اینکه معمولا دارای وسایل سنگین هستند بهتر است در طبقات پائینی و زیر زمین تعبیه شود </a:t>
            </a:r>
            <a:r>
              <a:rPr lang="ar-SA" dirty="0" smtClean="0">
                <a:cs typeface="B Nazanin" pitchFamily="2" charset="-78"/>
              </a:rPr>
              <a:t>.</a:t>
            </a:r>
            <a:endParaRPr lang="fa-IR" dirty="0" smtClean="0">
              <a:cs typeface="B Nazanin" pitchFamily="2" charset="-78"/>
            </a:endParaRPr>
          </a:p>
          <a:p>
            <a:endParaRPr lang="en-US" dirty="0">
              <a:cs typeface="B Nazanin" pitchFamily="2" charset="-78"/>
            </a:endParaRPr>
          </a:p>
          <a:p>
            <a:r>
              <a:rPr lang="ar-SA" dirty="0" smtClean="0">
                <a:cs typeface="B Nazanin" pitchFamily="2" charset="-78"/>
              </a:rPr>
              <a:t>کتابخانه </a:t>
            </a:r>
            <a:r>
              <a:rPr lang="ar-SA" dirty="0">
                <a:cs typeface="B Nazanin" pitchFamily="2" charset="-78"/>
              </a:rPr>
              <a:t>با توجه به اینکه فضایی است که نیاز به سکوت و دید بیرونی خوبی دارد لازم است در طبقات پائینی قرار گیرد و یا اینکه اگر دید و منظر خوبی رو به ساختمان داریم آن را در بالاترین طبقه و مشرف به منظره طراحی کنیم </a:t>
            </a:r>
            <a:r>
              <a:rPr lang="ar-SA" dirty="0" smtClean="0">
                <a:cs typeface="B Nazanin" pitchFamily="2" charset="-78"/>
              </a:rPr>
              <a:t>.</a:t>
            </a:r>
            <a:endParaRPr lang="fa-IR" dirty="0" smtClean="0">
              <a:cs typeface="B Nazanin" pitchFamily="2" charset="-78"/>
            </a:endParaRPr>
          </a:p>
          <a:p>
            <a:endParaRPr lang="en-US" dirty="0">
              <a:cs typeface="B Nazanin" pitchFamily="2" charset="-78"/>
            </a:endParaRPr>
          </a:p>
          <a:p>
            <a:r>
              <a:rPr lang="ar-SA" dirty="0" smtClean="0">
                <a:cs typeface="B Nazanin" pitchFamily="2" charset="-78"/>
              </a:rPr>
              <a:t>نماز </a:t>
            </a:r>
            <a:r>
              <a:rPr lang="ar-SA" dirty="0">
                <a:cs typeface="B Nazanin" pitchFamily="2" charset="-78"/>
              </a:rPr>
              <a:t>خانه نیز بهتر است در طبقات پائین و نزدیک به حیاط تعبیه شود و سرویس های بهداشتی خارج از فضای آموزشی در حیاط تعبیه شود و همچنین سالن امتحانات و اجتماعات باید در طبقات همکف و زیر زمین و در اولویت دوم در طبقات بالاتر قرار گیرد .</a:t>
            </a:r>
            <a:endParaRPr lang="en-US" dirty="0">
              <a:cs typeface="B Nazanin" pitchFamily="2" charset="-78"/>
            </a:endParaRPr>
          </a:p>
          <a:p>
            <a:endParaRPr lang="fa-IR" dirty="0"/>
          </a:p>
        </p:txBody>
      </p:sp>
    </p:spTree>
    <p:extLst>
      <p:ext uri="{BB962C8B-B14F-4D97-AF65-F5344CB8AC3E}">
        <p14:creationId xmlns:p14="http://schemas.microsoft.com/office/powerpoint/2010/main" val="372474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924944"/>
            <a:ext cx="7315200" cy="1226105"/>
          </a:xfrm>
        </p:spPr>
        <p:txBody>
          <a:bodyPr>
            <a:normAutofit fontScale="90000"/>
          </a:bodyPr>
          <a:lstStyle/>
          <a:p>
            <a:pPr algn="r"/>
            <a:r>
              <a:rPr lang="fa-IR" dirty="0" smtClean="0"/>
              <a:t/>
            </a:r>
            <a:br>
              <a:rPr lang="fa-IR" dirty="0" smtClean="0"/>
            </a:br>
            <a:r>
              <a:rPr lang="fa-IR" dirty="0"/>
              <a:t/>
            </a:r>
            <a:br>
              <a:rPr lang="fa-IR" dirty="0"/>
            </a:br>
            <a:r>
              <a:rPr lang="fa-IR" dirty="0" smtClean="0"/>
              <a:t>با تشکر </a:t>
            </a:r>
            <a:br>
              <a:rPr lang="fa-IR" dirty="0" smtClean="0"/>
            </a:br>
            <a:r>
              <a:rPr lang="fa-IR" dirty="0"/>
              <a:t/>
            </a:r>
            <a:br>
              <a:rPr lang="fa-IR" dirty="0"/>
            </a:br>
            <a:r>
              <a:rPr lang="fa-IR" dirty="0"/>
              <a:t/>
            </a:r>
            <a:br>
              <a:rPr lang="fa-IR" dirty="0"/>
            </a:br>
            <a:r>
              <a:rPr lang="fa-IR" dirty="0" smtClean="0"/>
              <a:t>                          پایان</a:t>
            </a:r>
            <a:endParaRPr lang="fa-IR" dirty="0"/>
          </a:p>
        </p:txBody>
      </p:sp>
    </p:spTree>
    <p:extLst>
      <p:ext uri="{BB962C8B-B14F-4D97-AF65-F5344CB8AC3E}">
        <p14:creationId xmlns:p14="http://schemas.microsoft.com/office/powerpoint/2010/main" val="15558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556792"/>
            <a:ext cx="7315200" cy="1728192"/>
          </a:xfrm>
        </p:spPr>
        <p:txBody>
          <a:bodyPr>
            <a:normAutofit/>
          </a:bodyPr>
          <a:lstStyle/>
          <a:p>
            <a:pPr algn="just" rtl="0"/>
            <a:r>
              <a:rPr lang="ar-SA" sz="2000" dirty="0" smtClean="0">
                <a:solidFill>
                  <a:schemeClr val="tx1"/>
                </a:solidFill>
                <a:cs typeface="B Nazanin" pitchFamily="2" charset="-78"/>
              </a:rPr>
              <a:t>موقعیت </a:t>
            </a:r>
            <a:r>
              <a:rPr lang="ar-SA" sz="2000" dirty="0">
                <a:solidFill>
                  <a:schemeClr val="tx1"/>
                </a:solidFill>
                <a:cs typeface="B Nazanin" pitchFamily="2" charset="-78"/>
              </a:rPr>
              <a:t>ساختمان باید طوری باشد كه كلاسهای درس در معرض مستقیم روشنایی نور خورشید  باشد . البته باید به خاطر داشت كه چنانچه روشنایی در جهت شرق یا   غرب باشد ، گرمای حاصله  بر اثر تابش نور خورشید در صبح ها و عصر ها می تواند باعث ایجاد محیطی گرم و نامناسب شود . بنابر این محل روشنایی بایستی در جهت جنوب و یا جنوب شرقی  یا </a:t>
            </a:r>
            <a:r>
              <a:rPr lang="en-US" sz="2000" dirty="0" smtClean="0">
                <a:solidFill>
                  <a:schemeClr val="tx1"/>
                </a:solidFill>
                <a:cs typeface="B Nazanin" pitchFamily="2" charset="-78"/>
              </a:rPr>
              <a:t>        	</a:t>
            </a:r>
            <a:r>
              <a:rPr lang="ar-SA" sz="2000" dirty="0" smtClean="0">
                <a:solidFill>
                  <a:schemeClr val="tx1"/>
                </a:solidFill>
                <a:cs typeface="B Nazanin" pitchFamily="2" charset="-78"/>
              </a:rPr>
              <a:t>جنوب </a:t>
            </a:r>
            <a:r>
              <a:rPr lang="ar-SA" sz="2000" dirty="0">
                <a:solidFill>
                  <a:schemeClr val="tx1"/>
                </a:solidFill>
                <a:cs typeface="B Nazanin" pitchFamily="2" charset="-78"/>
              </a:rPr>
              <a:t>غربی باشد . اماكن فرعی و به ویژه آبخوری می توانند بطرف شمال </a:t>
            </a:r>
            <a:r>
              <a:rPr lang="ar-SA" sz="2000" dirty="0" smtClean="0">
                <a:solidFill>
                  <a:schemeClr val="tx1"/>
                </a:solidFill>
                <a:cs typeface="B Nazanin" pitchFamily="2" charset="-78"/>
              </a:rPr>
              <a:t>بازشوند</a:t>
            </a:r>
            <a:endParaRPr lang="fa-IR" dirty="0">
              <a:solidFill>
                <a:schemeClr val="tx1"/>
              </a:solidFill>
            </a:endParaRPr>
          </a:p>
        </p:txBody>
      </p:sp>
      <p:sp>
        <p:nvSpPr>
          <p:cNvPr id="4" name="TextBox 3"/>
          <p:cNvSpPr txBox="1"/>
          <p:nvPr/>
        </p:nvSpPr>
        <p:spPr>
          <a:xfrm>
            <a:off x="5183377" y="532065"/>
            <a:ext cx="3024336" cy="400110"/>
          </a:xfrm>
          <a:prstGeom prst="rect">
            <a:avLst/>
          </a:prstGeom>
          <a:noFill/>
        </p:spPr>
        <p:txBody>
          <a:bodyPr wrap="square" rtlCol="1">
            <a:spAutoFit/>
          </a:bodyPr>
          <a:lstStyle/>
          <a:p>
            <a:r>
              <a:rPr lang="ar-SA" sz="2000" b="1" dirty="0">
                <a:solidFill>
                  <a:schemeClr val="tx2"/>
                </a:solidFill>
                <a:cs typeface="B Nazanin" pitchFamily="2" charset="-78"/>
              </a:rPr>
              <a:t>موقعیت </a:t>
            </a:r>
            <a:r>
              <a:rPr lang="ar-SA" sz="2000" b="1" dirty="0" smtClean="0">
                <a:solidFill>
                  <a:schemeClr val="tx2"/>
                </a:solidFill>
                <a:cs typeface="B Nazanin" pitchFamily="2" charset="-78"/>
              </a:rPr>
              <a:t>ساختمان</a:t>
            </a:r>
            <a:r>
              <a:rPr lang="ar-SA" sz="2000" b="1" dirty="0" smtClean="0">
                <a:solidFill>
                  <a:schemeClr val="tx2"/>
                </a:solidFill>
              </a:rPr>
              <a:t>:</a:t>
            </a:r>
            <a:endParaRPr lang="en-US" sz="2000" dirty="0">
              <a:solidFill>
                <a:schemeClr val="tx2"/>
              </a:solidFill>
            </a:endParaRPr>
          </a:p>
        </p:txBody>
      </p:sp>
      <p:sp>
        <p:nvSpPr>
          <p:cNvPr id="5" name="TextBox 4"/>
          <p:cNvSpPr txBox="1"/>
          <p:nvPr/>
        </p:nvSpPr>
        <p:spPr>
          <a:xfrm>
            <a:off x="1331640" y="4005064"/>
            <a:ext cx="6876073" cy="2308324"/>
          </a:xfrm>
          <a:prstGeom prst="rect">
            <a:avLst/>
          </a:prstGeom>
          <a:noFill/>
        </p:spPr>
        <p:txBody>
          <a:bodyPr wrap="square" rtlCol="1">
            <a:spAutoFit/>
          </a:bodyPr>
          <a:lstStyle/>
          <a:p>
            <a:pPr algn="just"/>
            <a:r>
              <a:rPr lang="ar-SA" dirty="0"/>
              <a:t>** اندازه ساختمان بستگی به تعداد دانش آموزان و نوع مدرسه دارد . مدارس ابتدایی و راهنمایی در روستا ها بهتر است كه یك طبقه باشند . تعداد مناسب دانش آموزان حدود 160 نفر است .</a:t>
            </a:r>
            <a:endParaRPr lang="en-US" dirty="0"/>
          </a:p>
          <a:p>
            <a:pPr algn="just"/>
            <a:r>
              <a:rPr lang="ar-SA" dirty="0"/>
              <a:t>**در مدارس ابتدایی و راهنمایی باید به ازای هر دانش آموز </a:t>
            </a:r>
            <a:r>
              <a:rPr lang="fa-IR" dirty="0" smtClean="0"/>
              <a:t>3</a:t>
            </a:r>
            <a:r>
              <a:rPr lang="ar-SA" dirty="0" smtClean="0"/>
              <a:t> </a:t>
            </a:r>
            <a:r>
              <a:rPr lang="ar-SA" dirty="0"/>
              <a:t>تا </a:t>
            </a:r>
            <a:r>
              <a:rPr lang="fa-IR" dirty="0" smtClean="0"/>
              <a:t>3.75</a:t>
            </a:r>
            <a:r>
              <a:rPr lang="ar-SA" dirty="0" smtClean="0"/>
              <a:t>صدم </a:t>
            </a:r>
            <a:r>
              <a:rPr lang="ar-SA" dirty="0"/>
              <a:t>متر مربع ساختمان ( كلاس درس ، آزمایشگاه ، كارگاه ، اتاق معلمان) وجود داشته باشد . </a:t>
            </a:r>
            <a:endParaRPr lang="en-US" dirty="0"/>
          </a:p>
          <a:p>
            <a:pPr algn="just"/>
            <a:r>
              <a:rPr lang="ar-SA" dirty="0"/>
              <a:t>**در شهر ها می توان ساختمان دو طبقه هم درست كرد ولی بیش از دو طبقه مطلوب نیست . در شهر های كوچك تعداد دانش آموزان مدارس می تواند 440-280 نفر باشند و در شهر های بزرگ تا 880 نفر اشكالی </a:t>
            </a:r>
            <a:r>
              <a:rPr lang="ar-SA" dirty="0" smtClean="0"/>
              <a:t>ندار</a:t>
            </a:r>
            <a:r>
              <a:rPr lang="fa-IR" dirty="0" smtClean="0">
                <a:cs typeface="B Nazanin" pitchFamily="2" charset="-78"/>
              </a:rPr>
              <a:t>د به ازائ هر دانش آموز 5. فضای سبز لازم است.</a:t>
            </a:r>
            <a:endParaRPr lang="en-US" dirty="0"/>
          </a:p>
        </p:txBody>
      </p:sp>
      <p:sp>
        <p:nvSpPr>
          <p:cNvPr id="6" name="TextBox 5"/>
          <p:cNvSpPr txBox="1"/>
          <p:nvPr/>
        </p:nvSpPr>
        <p:spPr>
          <a:xfrm>
            <a:off x="4505727" y="3505331"/>
            <a:ext cx="3600400" cy="369332"/>
          </a:xfrm>
          <a:prstGeom prst="rect">
            <a:avLst/>
          </a:prstGeom>
          <a:noFill/>
        </p:spPr>
        <p:txBody>
          <a:bodyPr wrap="square" rtlCol="1">
            <a:spAutoFit/>
          </a:bodyPr>
          <a:lstStyle/>
          <a:p>
            <a:r>
              <a:rPr lang="ar-SA" b="1" dirty="0">
                <a:solidFill>
                  <a:schemeClr val="tx2"/>
                </a:solidFill>
              </a:rPr>
              <a:t>نحوه ساخت و شكل ساختمان مدرسه:</a:t>
            </a:r>
            <a:endParaRPr lang="en-US" dirty="0">
              <a:solidFill>
                <a:schemeClr val="tx2"/>
              </a:solidFill>
            </a:endParaRPr>
          </a:p>
        </p:txBody>
      </p:sp>
    </p:spTree>
    <p:extLst>
      <p:ext uri="{BB962C8B-B14F-4D97-AF65-F5344CB8AC3E}">
        <p14:creationId xmlns:p14="http://schemas.microsoft.com/office/powerpoint/2010/main" val="343818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620688"/>
            <a:ext cx="6768752" cy="506025"/>
          </a:xfrm>
        </p:spPr>
        <p:txBody>
          <a:bodyPr>
            <a:normAutofit/>
          </a:bodyPr>
          <a:lstStyle/>
          <a:p>
            <a:r>
              <a:rPr lang="ar-SA" sz="2000" b="1" dirty="0"/>
              <a:t> فضاهایی که در یک فضای آموزش باید مورد استفاده قرار گیردند عبارتند از :</a:t>
            </a:r>
            <a:endParaRPr lang="fa-IR" sz="2000" dirty="0"/>
          </a:p>
        </p:txBody>
      </p:sp>
      <p:sp>
        <p:nvSpPr>
          <p:cNvPr id="3" name="TextBox 2"/>
          <p:cNvSpPr txBox="1"/>
          <p:nvPr/>
        </p:nvSpPr>
        <p:spPr>
          <a:xfrm>
            <a:off x="1137763" y="1500052"/>
            <a:ext cx="7200800" cy="3970318"/>
          </a:xfrm>
          <a:prstGeom prst="rect">
            <a:avLst/>
          </a:prstGeom>
          <a:noFill/>
        </p:spPr>
        <p:txBody>
          <a:bodyPr wrap="square" rtlCol="1">
            <a:spAutoFit/>
          </a:bodyPr>
          <a:lstStyle/>
          <a:p>
            <a:pPr marL="342900" indent="-342900">
              <a:buAutoNum type="arabicPeriod"/>
            </a:pPr>
            <a:r>
              <a:rPr lang="ar-SA" dirty="0" smtClean="0"/>
              <a:t>فضاهای </a:t>
            </a:r>
            <a:r>
              <a:rPr lang="ar-SA" dirty="0"/>
              <a:t>آموزشی : </a:t>
            </a:r>
            <a:endParaRPr lang="fa-IR" dirty="0" smtClean="0"/>
          </a:p>
          <a:p>
            <a:r>
              <a:rPr lang="ar-SA" dirty="0" smtClean="0"/>
              <a:t>کلاس </a:t>
            </a:r>
            <a:r>
              <a:rPr lang="ar-SA" dirty="0"/>
              <a:t>های درس – کارگاه – آزمایشگاه – سالن سخنرانی یا همایش – کتابخانه – سالن سمعی و بصری – سالن امتحانات می باشد .</a:t>
            </a:r>
            <a:endParaRPr lang="en-US" dirty="0"/>
          </a:p>
          <a:p>
            <a:r>
              <a:rPr lang="ar-SA" dirty="0"/>
              <a:t>2. فضاهای رفاهی خدماتی </a:t>
            </a:r>
            <a:r>
              <a:rPr lang="fa-IR" dirty="0" smtClean="0"/>
              <a:t>:</a:t>
            </a:r>
          </a:p>
          <a:p>
            <a:r>
              <a:rPr lang="ar-SA" dirty="0" smtClean="0"/>
              <a:t>سرویس </a:t>
            </a:r>
            <a:r>
              <a:rPr lang="ar-SA" dirty="0"/>
              <a:t>های بهداشتی – سلف سرویس – انباری و موتورخانه – زمین و سالن ورزشی – زمین های بازی و محوطه</a:t>
            </a:r>
            <a:endParaRPr lang="en-US" dirty="0"/>
          </a:p>
          <a:p>
            <a:r>
              <a:rPr lang="ar-SA" dirty="0"/>
              <a:t>3. فضاهای ادرای </a:t>
            </a:r>
            <a:r>
              <a:rPr lang="fa-IR" dirty="0" smtClean="0"/>
              <a:t>:</a:t>
            </a:r>
          </a:p>
          <a:p>
            <a:r>
              <a:rPr lang="ar-SA" dirty="0" smtClean="0"/>
              <a:t>اتاق </a:t>
            </a:r>
            <a:r>
              <a:rPr lang="ar-SA" dirty="0"/>
              <a:t>های اداری – مدیریت و معاونین – آرشیو و بایگانی – اتاق های مشاوره تحصیلی – اتاق اساتید و معلمان – اتاق جلسات – بخش سرایداری و نگهداری نیز می باشد.</a:t>
            </a:r>
            <a:endParaRPr lang="en-US" dirty="0"/>
          </a:p>
          <a:p>
            <a:r>
              <a:rPr lang="ar-SA" dirty="0"/>
              <a:t>4. بخش آموزشی و پژوهشی : </a:t>
            </a:r>
            <a:endParaRPr lang="fa-IR" dirty="0" smtClean="0"/>
          </a:p>
          <a:p>
            <a:r>
              <a:rPr lang="ar-SA" dirty="0" smtClean="0"/>
              <a:t>در </a:t>
            </a:r>
            <a:r>
              <a:rPr lang="ar-SA" dirty="0"/>
              <a:t>طراحی فضاهای آموزشی و پژوهشی که در بالا ذکرشد نوع طراحی هر کدام از آنها بسته به شمار افراد استفاده کننده از آنها متغیر و متفاوت است در طراحی چنین فضاهایی بی شک ملاحضات فرهنگی تمدنی مذهبی و ... مناسب با نوع اجتماع و محیط در استاندارد های طراحی فضاهای آموزش تاثیر گذار است .</a:t>
            </a:r>
            <a:endParaRPr lang="en-US" dirty="0"/>
          </a:p>
        </p:txBody>
      </p:sp>
    </p:spTree>
    <p:extLst>
      <p:ext uri="{BB962C8B-B14F-4D97-AF65-F5344CB8AC3E}">
        <p14:creationId xmlns:p14="http://schemas.microsoft.com/office/powerpoint/2010/main" val="118648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p:cNvSpPr>
            <a:spLocks noGrp="1"/>
          </p:cNvSpPr>
          <p:nvPr>
            <p:ph type="pic" idx="1"/>
          </p:nvPr>
        </p:nvSpPr>
        <p:spPr>
          <a:xfrm>
            <a:off x="3131840" y="2286000"/>
            <a:ext cx="4038600" cy="3352800"/>
          </a:xfrm>
        </p:spPr>
      </p:sp>
      <p:pic>
        <p:nvPicPr>
          <p:cNvPr id="8" name="Picture 7" descr="http://upload7.ir/imgs/2014-11/17877020841351354973.jpg"/>
          <p:cNvPicPr/>
          <p:nvPr/>
        </p:nvPicPr>
        <p:blipFill>
          <a:blip r:embed="rId2">
            <a:extLst>
              <a:ext uri="{28A0092B-C50C-407E-A947-70E740481C1C}">
                <a14:useLocalDpi xmlns:a14="http://schemas.microsoft.com/office/drawing/2010/main" val="0"/>
              </a:ext>
            </a:extLst>
          </a:blip>
          <a:srcRect/>
          <a:stretch>
            <a:fillRect/>
          </a:stretch>
        </p:blipFill>
        <p:spPr bwMode="auto">
          <a:xfrm>
            <a:off x="3872880" y="2593246"/>
            <a:ext cx="2664296" cy="2880320"/>
          </a:xfrm>
          <a:prstGeom prst="rect">
            <a:avLst/>
          </a:prstGeom>
          <a:noFill/>
          <a:ln>
            <a:noFill/>
          </a:ln>
        </p:spPr>
      </p:pic>
      <p:sp>
        <p:nvSpPr>
          <p:cNvPr id="9" name="TextBox 8"/>
          <p:cNvSpPr txBox="1"/>
          <p:nvPr/>
        </p:nvSpPr>
        <p:spPr>
          <a:xfrm>
            <a:off x="4716016" y="620688"/>
            <a:ext cx="3528392" cy="400110"/>
          </a:xfrm>
          <a:prstGeom prst="rect">
            <a:avLst/>
          </a:prstGeom>
          <a:noFill/>
        </p:spPr>
        <p:txBody>
          <a:bodyPr wrap="square" rtlCol="1">
            <a:spAutoFit/>
          </a:bodyPr>
          <a:lstStyle/>
          <a:p>
            <a:r>
              <a:rPr lang="ar-SA" sz="2000" b="1" dirty="0">
                <a:solidFill>
                  <a:schemeClr val="tx2"/>
                </a:solidFill>
              </a:rPr>
              <a:t>کلاس های درس :</a:t>
            </a:r>
            <a:endParaRPr lang="fa-IR" sz="2000" dirty="0">
              <a:solidFill>
                <a:schemeClr val="tx2"/>
              </a:solidFill>
            </a:endParaRPr>
          </a:p>
        </p:txBody>
      </p:sp>
    </p:spTree>
    <p:extLst>
      <p:ext uri="{BB962C8B-B14F-4D97-AF65-F5344CB8AC3E}">
        <p14:creationId xmlns:p14="http://schemas.microsoft.com/office/powerpoint/2010/main" val="1749321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556792"/>
            <a:ext cx="7315200" cy="1293592"/>
          </a:xfrm>
        </p:spPr>
        <p:txBody>
          <a:bodyPr>
            <a:noAutofit/>
          </a:bodyPr>
          <a:lstStyle/>
          <a:p>
            <a:pPr algn="just"/>
            <a:r>
              <a:rPr lang="ar-SA" sz="1800" dirty="0">
                <a:solidFill>
                  <a:schemeClr val="tx1"/>
                </a:solidFill>
                <a:cs typeface="B Nazanin" pitchFamily="2" charset="-78"/>
              </a:rPr>
              <a:t>شکل استاندارد کلاس های درس به شکل مربع مستطیل است که ابعاد آنها با توجه به نوع درس و مقطع تحصیلی افراد استفاده کننده متفاوت می شود مطابق استاندارد های جهانی فضاهای لازم برای کلاس های درس نظری </a:t>
            </a:r>
            <a:r>
              <a:rPr lang="fa-IR" sz="1800" dirty="0" smtClean="0">
                <a:solidFill>
                  <a:schemeClr val="tx1"/>
                </a:solidFill>
                <a:cs typeface="B Nazanin" pitchFamily="2" charset="-78"/>
              </a:rPr>
              <a:t>6.5</a:t>
            </a:r>
            <a:r>
              <a:rPr lang="ar-SA" sz="1800" dirty="0" smtClean="0">
                <a:solidFill>
                  <a:schemeClr val="tx1"/>
                </a:solidFill>
                <a:cs typeface="B Nazanin" pitchFamily="2" charset="-78"/>
              </a:rPr>
              <a:t> </a:t>
            </a:r>
            <a:r>
              <a:rPr lang="ar-SA" sz="1800" dirty="0">
                <a:solidFill>
                  <a:schemeClr val="tx1"/>
                </a:solidFill>
                <a:cs typeface="B Nazanin" pitchFamily="2" charset="-78"/>
              </a:rPr>
              <a:t>در </a:t>
            </a:r>
            <a:r>
              <a:rPr lang="fa-IR" sz="1800" dirty="0" smtClean="0">
                <a:solidFill>
                  <a:schemeClr val="tx1"/>
                </a:solidFill>
                <a:cs typeface="B Nazanin" pitchFamily="2" charset="-78"/>
              </a:rPr>
              <a:t>8.5</a:t>
            </a:r>
            <a:r>
              <a:rPr lang="ar-SA" sz="1800" dirty="0" smtClean="0">
                <a:solidFill>
                  <a:schemeClr val="tx1"/>
                </a:solidFill>
                <a:cs typeface="B Nazanin" pitchFamily="2" charset="-78"/>
              </a:rPr>
              <a:t> </a:t>
            </a:r>
            <a:r>
              <a:rPr lang="ar-SA" sz="1800" dirty="0">
                <a:solidFill>
                  <a:schemeClr val="tx1"/>
                </a:solidFill>
                <a:cs typeface="B Nazanin" pitchFamily="2" charset="-78"/>
              </a:rPr>
              <a:t>متر مربع بوده است در این کلاس ها که اصطلاحا کلاس های درس سنتی از آنها یاد می شود فضاهای لازم به ازای هر دانش آموز 2 متر مربع بوده است. و این درحالی است که اگر چنین کلاسی برای کلاس های آزاد و هنری مورد استفاده قرار گیرد به ازای هر نفر </a:t>
            </a:r>
            <a:r>
              <a:rPr lang="fa-IR" sz="1800" dirty="0" smtClean="0">
                <a:solidFill>
                  <a:schemeClr val="tx1"/>
                </a:solidFill>
                <a:cs typeface="B Nazanin" pitchFamily="2" charset="-78"/>
              </a:rPr>
              <a:t>4.5</a:t>
            </a:r>
            <a:r>
              <a:rPr lang="ar-SA" sz="1800" dirty="0" smtClean="0">
                <a:solidFill>
                  <a:schemeClr val="tx1"/>
                </a:solidFill>
                <a:cs typeface="B Nazanin" pitchFamily="2" charset="-78"/>
              </a:rPr>
              <a:t> </a:t>
            </a:r>
            <a:r>
              <a:rPr lang="ar-SA" sz="1800" dirty="0">
                <a:solidFill>
                  <a:schemeClr val="tx1"/>
                </a:solidFill>
                <a:cs typeface="B Nazanin" pitchFamily="2" charset="-78"/>
              </a:rPr>
              <a:t>متر مربع فضا نیاز است </a:t>
            </a:r>
            <a:r>
              <a:rPr lang="ar-SA" sz="1800" dirty="0" smtClean="0">
                <a:solidFill>
                  <a:schemeClr val="tx1"/>
                </a:solidFill>
                <a:cs typeface="B Nazanin" pitchFamily="2" charset="-78"/>
              </a:rPr>
              <a:t>.</a:t>
            </a:r>
            <a:r>
              <a:rPr lang="fa-IR" sz="1800" dirty="0"/>
              <a:t> </a:t>
            </a:r>
            <a:r>
              <a:rPr lang="fa-IR" sz="1800" dirty="0">
                <a:solidFill>
                  <a:schemeClr val="tx1"/>
                </a:solidFill>
                <a:cs typeface="B Nazanin" pitchFamily="2" charset="-78"/>
              </a:rPr>
              <a:t>فضاهای آموزشی باید دیوار آن عقب رفتگی داشته باشد- تناسب کلاس ها باید3 به4 یا 3به5</a:t>
            </a:r>
            <a:r>
              <a:rPr lang="fa-IR" sz="1800" dirty="0"/>
              <a:t>  </a:t>
            </a:r>
            <a:r>
              <a:rPr lang="fa-IR" sz="1800" dirty="0" smtClean="0">
                <a:solidFill>
                  <a:schemeClr val="tx1"/>
                </a:solidFill>
              </a:rPr>
              <a:t>باشد.</a:t>
            </a:r>
            <a:r>
              <a:rPr lang="fa-IR" sz="1800" dirty="0" smtClean="0"/>
              <a:t> </a:t>
            </a:r>
            <a:endParaRPr lang="fa-IR" sz="1800" dirty="0">
              <a:solidFill>
                <a:schemeClr val="tx1"/>
              </a:solidFill>
              <a:cs typeface="B Nazanin" pitchFamily="2" charset="-78"/>
            </a:endParaRPr>
          </a:p>
        </p:txBody>
      </p:sp>
      <p:sp>
        <p:nvSpPr>
          <p:cNvPr id="3" name="Text Placeholder 2"/>
          <p:cNvSpPr>
            <a:spLocks noGrp="1"/>
          </p:cNvSpPr>
          <p:nvPr>
            <p:ph type="body" idx="1"/>
          </p:nvPr>
        </p:nvSpPr>
        <p:spPr>
          <a:xfrm>
            <a:off x="6444208" y="476673"/>
            <a:ext cx="1698576" cy="576064"/>
          </a:xfrm>
        </p:spPr>
        <p:txBody>
          <a:bodyPr/>
          <a:lstStyle/>
          <a:p>
            <a:r>
              <a:rPr lang="ar-SA" b="1" dirty="0">
                <a:solidFill>
                  <a:schemeClr val="tx2"/>
                </a:solidFill>
              </a:rPr>
              <a:t>شکل کلاس :</a:t>
            </a:r>
            <a:endParaRPr lang="fa-IR" dirty="0">
              <a:solidFill>
                <a:schemeClr val="tx2"/>
              </a:solidFill>
            </a:endParaRPr>
          </a:p>
        </p:txBody>
      </p:sp>
      <p:sp>
        <p:nvSpPr>
          <p:cNvPr id="4" name="TextBox 3"/>
          <p:cNvSpPr txBox="1"/>
          <p:nvPr/>
        </p:nvSpPr>
        <p:spPr>
          <a:xfrm>
            <a:off x="6804248" y="3444969"/>
            <a:ext cx="1440160" cy="400110"/>
          </a:xfrm>
          <a:prstGeom prst="rect">
            <a:avLst/>
          </a:prstGeom>
          <a:noFill/>
        </p:spPr>
        <p:txBody>
          <a:bodyPr wrap="square" rtlCol="1">
            <a:spAutoFit/>
          </a:bodyPr>
          <a:lstStyle/>
          <a:p>
            <a:r>
              <a:rPr lang="ar-SA" sz="2000" b="1" dirty="0" smtClean="0">
                <a:solidFill>
                  <a:schemeClr val="tx2"/>
                </a:solidFill>
                <a:cs typeface="B Nazanin" pitchFamily="2" charset="-78"/>
              </a:rPr>
              <a:t>ارتفاع</a:t>
            </a:r>
            <a:r>
              <a:rPr lang="ar-SA" sz="2000" dirty="0">
                <a:solidFill>
                  <a:schemeClr val="tx2"/>
                </a:solidFill>
                <a:cs typeface="B Nazanin" pitchFamily="2" charset="-78"/>
              </a:rPr>
              <a:t> : </a:t>
            </a:r>
            <a:endParaRPr lang="fa-IR" sz="2000" dirty="0">
              <a:solidFill>
                <a:schemeClr val="tx2"/>
              </a:solidFill>
              <a:cs typeface="B Nazanin" pitchFamily="2" charset="-78"/>
            </a:endParaRPr>
          </a:p>
        </p:txBody>
      </p:sp>
      <p:sp>
        <p:nvSpPr>
          <p:cNvPr id="5" name="TextBox 4"/>
          <p:cNvSpPr txBox="1"/>
          <p:nvPr/>
        </p:nvSpPr>
        <p:spPr>
          <a:xfrm>
            <a:off x="1547664" y="4045134"/>
            <a:ext cx="6696744" cy="1477328"/>
          </a:xfrm>
          <a:prstGeom prst="rect">
            <a:avLst/>
          </a:prstGeom>
          <a:noFill/>
        </p:spPr>
        <p:txBody>
          <a:bodyPr wrap="square" rtlCol="1">
            <a:spAutoFit/>
          </a:bodyPr>
          <a:lstStyle/>
          <a:p>
            <a:pPr algn="just"/>
            <a:r>
              <a:rPr lang="ar-SA" dirty="0">
                <a:cs typeface="B Nazanin" pitchFamily="2" charset="-78"/>
              </a:rPr>
              <a:t>کلاس های درس باید بین </a:t>
            </a:r>
            <a:r>
              <a:rPr lang="fa-IR" dirty="0" smtClean="0">
                <a:cs typeface="B Nazanin" pitchFamily="2" charset="-78"/>
              </a:rPr>
              <a:t>2.7</a:t>
            </a:r>
            <a:r>
              <a:rPr lang="ar-SA" dirty="0" smtClean="0">
                <a:cs typeface="B Nazanin" pitchFamily="2" charset="-78"/>
              </a:rPr>
              <a:t> </a:t>
            </a:r>
            <a:r>
              <a:rPr lang="ar-SA" dirty="0">
                <a:cs typeface="B Nazanin" pitchFamily="2" charset="-78"/>
              </a:rPr>
              <a:t>تا </a:t>
            </a:r>
            <a:r>
              <a:rPr lang="fa-IR" dirty="0" smtClean="0">
                <a:cs typeface="B Nazanin" pitchFamily="2" charset="-78"/>
              </a:rPr>
              <a:t>3.4</a:t>
            </a:r>
            <a:r>
              <a:rPr lang="ar-SA" dirty="0" smtClean="0">
                <a:cs typeface="B Nazanin" pitchFamily="2" charset="-78"/>
              </a:rPr>
              <a:t> </a:t>
            </a:r>
            <a:r>
              <a:rPr lang="ar-SA" dirty="0">
                <a:cs typeface="B Nazanin" pitchFamily="2" charset="-78"/>
              </a:rPr>
              <a:t>در نظر گرفته شود و ایجاد هرگونه تراس یا بالکن متصل به کلاس درس ممنوع می باشد همچنین دیواره های کلاس تا ارتفاع </a:t>
            </a:r>
            <a:r>
              <a:rPr lang="fa-IR" dirty="0" smtClean="0">
                <a:cs typeface="B Nazanin" pitchFamily="2" charset="-78"/>
              </a:rPr>
              <a:t>1.5</a:t>
            </a:r>
            <a:r>
              <a:rPr lang="ar-SA" dirty="0" smtClean="0">
                <a:cs typeface="B Nazanin" pitchFamily="2" charset="-78"/>
              </a:rPr>
              <a:t> </a:t>
            </a:r>
            <a:r>
              <a:rPr lang="ar-SA" dirty="0">
                <a:cs typeface="B Nazanin" pitchFamily="2" charset="-78"/>
              </a:rPr>
              <a:t>متر لازم است با سنگ پوشیده شود و از ارتفاع </a:t>
            </a:r>
            <a:r>
              <a:rPr lang="fa-IR" dirty="0" smtClean="0">
                <a:cs typeface="B Nazanin" pitchFamily="2" charset="-78"/>
              </a:rPr>
              <a:t>1.5</a:t>
            </a:r>
            <a:r>
              <a:rPr lang="ar-SA" dirty="0" smtClean="0">
                <a:cs typeface="B Nazanin" pitchFamily="2" charset="-78"/>
              </a:rPr>
              <a:t> </a:t>
            </a:r>
            <a:r>
              <a:rPr lang="ar-SA" dirty="0">
                <a:cs typeface="B Nazanin" pitchFamily="2" charset="-78"/>
              </a:rPr>
              <a:t>متر به بعد با رنگ های روشن و براق پوشیده شود و همچنین پوششی که در کف کلاس به کار می رود باید غیر قابل نفوذ بوده و لغزنده نباشد که به راحتی قابل شستشو بوده و غیر براق باشد تا از کثیف شدن مداوم آن جلوگیری شود .</a:t>
            </a:r>
            <a:endParaRPr lang="en-US" dirty="0">
              <a:cs typeface="B Nazanin" pitchFamily="2" charset="-78"/>
            </a:endParaRPr>
          </a:p>
        </p:txBody>
      </p:sp>
    </p:spTree>
    <p:extLst>
      <p:ext uri="{BB962C8B-B14F-4D97-AF65-F5344CB8AC3E}">
        <p14:creationId xmlns:p14="http://schemas.microsoft.com/office/powerpoint/2010/main" val="251000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5232" y="1484784"/>
            <a:ext cx="7315200" cy="1512168"/>
          </a:xfrm>
        </p:spPr>
        <p:txBody>
          <a:bodyPr>
            <a:noAutofit/>
          </a:bodyPr>
          <a:lstStyle/>
          <a:p>
            <a:pPr algn="just"/>
            <a:r>
              <a:rPr lang="ar-SA" sz="1800" dirty="0" smtClean="0">
                <a:solidFill>
                  <a:schemeClr val="tx1"/>
                </a:solidFill>
                <a:cs typeface="B Nazanin" pitchFamily="2" charset="-78"/>
              </a:rPr>
              <a:t>نور و روشنایی از عوامل بسیار مهم در طراحی هر نوع فضای معماری است .موقعیت ، اندازه ، و نوع پنجره تعیین  کننده مقدار روشنایی فضا در طراحی فضای آموزشی است . معیار اصلی کیفیت فضای آموزشی نور طبیعی است اما  لازم است که نور طبیعی و مصنوعی به طور همزمان استفاده شود و در عین حال جهت کلاس به </a:t>
            </a:r>
            <a:r>
              <a:rPr lang="ar-SA" sz="1800" dirty="0" smtClean="0">
                <a:cs typeface="B Nazanin" pitchFamily="2" charset="-78"/>
              </a:rPr>
              <a:t>سمت شمال و جنوب </a:t>
            </a:r>
            <a:r>
              <a:rPr lang="ar-SA" sz="1800" dirty="0" smtClean="0">
                <a:solidFill>
                  <a:schemeClr val="tx1"/>
                </a:solidFill>
                <a:cs typeface="B Nazanin" pitchFamily="2" charset="-78"/>
              </a:rPr>
              <a:t> بوده و از ورود اشعه مستقیم خورشید به درون فضا ممانعت به عمل آید .</a:t>
            </a:r>
            <a:r>
              <a:rPr lang="fa-IR" sz="1800" dirty="0"/>
              <a:t> </a:t>
            </a:r>
            <a:r>
              <a:rPr lang="fa-IR" sz="1800" dirty="0">
                <a:solidFill>
                  <a:schemeClr val="tx1"/>
                </a:solidFill>
                <a:cs typeface="B Nazanin" pitchFamily="2" charset="-78"/>
              </a:rPr>
              <a:t>نور کلاس های آموزش از سمت چپ می </a:t>
            </a:r>
            <a:r>
              <a:rPr lang="fa-IR" sz="1800" dirty="0" smtClean="0">
                <a:solidFill>
                  <a:schemeClr val="tx1"/>
                </a:solidFill>
                <a:cs typeface="B Nazanin" pitchFamily="2" charset="-78"/>
              </a:rPr>
              <a:t>باشد.</a:t>
            </a:r>
            <a:endParaRPr lang="fa-IR" sz="1800" dirty="0">
              <a:solidFill>
                <a:schemeClr val="tx1"/>
              </a:solidFill>
              <a:cs typeface="B Nazanin" pitchFamily="2" charset="-78"/>
            </a:endParaRPr>
          </a:p>
        </p:txBody>
      </p:sp>
      <p:sp>
        <p:nvSpPr>
          <p:cNvPr id="3" name="Text Placeholder 2"/>
          <p:cNvSpPr>
            <a:spLocks noGrp="1"/>
          </p:cNvSpPr>
          <p:nvPr>
            <p:ph type="body" idx="1"/>
          </p:nvPr>
        </p:nvSpPr>
        <p:spPr>
          <a:xfrm>
            <a:off x="4499992" y="620688"/>
            <a:ext cx="3786808" cy="432048"/>
          </a:xfrm>
        </p:spPr>
        <p:txBody>
          <a:bodyPr>
            <a:normAutofit fontScale="85000" lnSpcReduction="20000"/>
          </a:bodyPr>
          <a:lstStyle/>
          <a:p>
            <a:r>
              <a:rPr lang="ar-SA" sz="2900" b="1" dirty="0" smtClean="0">
                <a:solidFill>
                  <a:schemeClr val="tx2"/>
                </a:solidFill>
                <a:cs typeface="B Nazanin" pitchFamily="2" charset="-78"/>
              </a:rPr>
              <a:t>نور </a:t>
            </a:r>
            <a:r>
              <a:rPr lang="ar-SA" sz="2900" b="1" dirty="0">
                <a:solidFill>
                  <a:schemeClr val="tx2"/>
                </a:solidFill>
                <a:cs typeface="B Nazanin" pitchFamily="2" charset="-78"/>
              </a:rPr>
              <a:t>و پنجره در فضای آموزشی </a:t>
            </a:r>
            <a:r>
              <a:rPr lang="ar-SA" sz="2400" b="1" dirty="0">
                <a:solidFill>
                  <a:schemeClr val="tx2"/>
                </a:solidFill>
                <a:cs typeface="B Nazanin" pitchFamily="2" charset="-78"/>
              </a:rPr>
              <a:t>:</a:t>
            </a:r>
            <a:endParaRPr lang="fa-IR" sz="2400" dirty="0">
              <a:solidFill>
                <a:schemeClr val="tx2"/>
              </a:solidFill>
              <a:cs typeface="B Nazanin" pitchFamily="2" charset="-78"/>
            </a:endParaRPr>
          </a:p>
        </p:txBody>
      </p:sp>
      <p:sp>
        <p:nvSpPr>
          <p:cNvPr id="4" name="TextBox 3"/>
          <p:cNvSpPr txBox="1"/>
          <p:nvPr/>
        </p:nvSpPr>
        <p:spPr>
          <a:xfrm>
            <a:off x="1331640" y="2996952"/>
            <a:ext cx="7128792" cy="2862322"/>
          </a:xfrm>
          <a:prstGeom prst="rect">
            <a:avLst/>
          </a:prstGeom>
          <a:noFill/>
        </p:spPr>
        <p:txBody>
          <a:bodyPr wrap="square" rtlCol="1">
            <a:spAutoFit/>
          </a:bodyPr>
          <a:lstStyle/>
          <a:p>
            <a:pPr algn="just"/>
            <a:r>
              <a:rPr lang="ar-SA" dirty="0" smtClean="0">
                <a:cs typeface="B Nazanin" pitchFamily="2" charset="-78"/>
              </a:rPr>
              <a:t>محل </a:t>
            </a:r>
            <a:r>
              <a:rPr lang="ar-SA" dirty="0">
                <a:cs typeface="B Nazanin" pitchFamily="2" charset="-78"/>
              </a:rPr>
              <a:t>نصب پنجره نباید طوری باشد که در موقع باز شدن مزاحمت ایجاد کند </a:t>
            </a:r>
            <a:r>
              <a:rPr lang="ar-SA" dirty="0" smtClean="0">
                <a:cs typeface="B Nazanin" pitchFamily="2" charset="-78"/>
              </a:rPr>
              <a:t>.</a:t>
            </a:r>
            <a:endParaRPr lang="fa-IR" dirty="0" smtClean="0">
              <a:cs typeface="B Nazanin" pitchFamily="2" charset="-78"/>
            </a:endParaRPr>
          </a:p>
          <a:p>
            <a:pPr algn="just"/>
            <a:r>
              <a:rPr lang="ar-SA" dirty="0" smtClean="0">
                <a:cs typeface="B Nazanin" pitchFamily="2" charset="-78"/>
              </a:rPr>
              <a:t>پنجره </a:t>
            </a:r>
            <a:r>
              <a:rPr lang="ar-SA" dirty="0">
                <a:cs typeface="B Nazanin" pitchFamily="2" charset="-78"/>
              </a:rPr>
              <a:t>هایی که در انتهای راهرو ها کریدور ها و پلکان ها نصب می گردند بایستی از کف دارای ارتفاع </a:t>
            </a:r>
            <a:r>
              <a:rPr lang="ar-SA" dirty="0">
                <a:solidFill>
                  <a:schemeClr val="tx2"/>
                </a:solidFill>
                <a:cs typeface="B Nazanin" pitchFamily="2" charset="-78"/>
              </a:rPr>
              <a:t>80 سانتی متر </a:t>
            </a:r>
            <a:r>
              <a:rPr lang="ar-SA" dirty="0">
                <a:cs typeface="B Nazanin" pitchFamily="2" charset="-78"/>
              </a:rPr>
              <a:t>بوده و در غیر اینصورت باید </a:t>
            </a:r>
            <a:r>
              <a:rPr lang="ar-SA" dirty="0">
                <a:solidFill>
                  <a:schemeClr val="tx2"/>
                </a:solidFill>
                <a:cs typeface="B Nazanin" pitchFamily="2" charset="-78"/>
              </a:rPr>
              <a:t>دارای نرده چوبی یا فلزی </a:t>
            </a:r>
            <a:r>
              <a:rPr lang="ar-SA" dirty="0">
                <a:cs typeface="B Nazanin" pitchFamily="2" charset="-78"/>
              </a:rPr>
              <a:t>مناسب باشد .</a:t>
            </a:r>
            <a:endParaRPr lang="en-US" dirty="0">
              <a:cs typeface="B Nazanin" pitchFamily="2" charset="-78"/>
            </a:endParaRPr>
          </a:p>
          <a:p>
            <a:pPr algn="just"/>
            <a:r>
              <a:rPr lang="ar-SA" dirty="0" smtClean="0">
                <a:cs typeface="B Nazanin" pitchFamily="2" charset="-78"/>
              </a:rPr>
              <a:t>حداقل </a:t>
            </a:r>
            <a:r>
              <a:rPr lang="ar-SA" dirty="0">
                <a:cs typeface="B Nazanin" pitchFamily="2" charset="-78"/>
              </a:rPr>
              <a:t>ابعاد </a:t>
            </a:r>
            <a:r>
              <a:rPr lang="ar-SA" dirty="0">
                <a:solidFill>
                  <a:schemeClr val="tx2"/>
                </a:solidFill>
                <a:cs typeface="B Nazanin" pitchFamily="2" charset="-78"/>
              </a:rPr>
              <a:t>بازشو</a:t>
            </a:r>
            <a:r>
              <a:rPr lang="ar-SA" dirty="0">
                <a:cs typeface="B Nazanin" pitchFamily="2" charset="-78"/>
              </a:rPr>
              <a:t> پنجره باید دارای 50</a:t>
            </a:r>
            <a:r>
              <a:rPr lang="ar-SA" dirty="0">
                <a:solidFill>
                  <a:schemeClr val="tx2"/>
                </a:solidFill>
                <a:cs typeface="B Nazanin" pitchFamily="2" charset="-78"/>
              </a:rPr>
              <a:t> سانتی متر عرض و 60 سانتی متر </a:t>
            </a:r>
            <a:r>
              <a:rPr lang="ar-SA" dirty="0">
                <a:cs typeface="B Nazanin" pitchFamily="2" charset="-78"/>
              </a:rPr>
              <a:t>ارتفاع بوده باشد .</a:t>
            </a:r>
            <a:endParaRPr lang="en-US" dirty="0">
              <a:cs typeface="B Nazanin" pitchFamily="2" charset="-78"/>
            </a:endParaRPr>
          </a:p>
          <a:p>
            <a:pPr algn="just"/>
            <a:r>
              <a:rPr lang="ar-SA" dirty="0" smtClean="0">
                <a:cs typeface="B Nazanin" pitchFamily="2" charset="-78"/>
              </a:rPr>
              <a:t>فضای </a:t>
            </a:r>
            <a:r>
              <a:rPr lang="ar-SA" dirty="0">
                <a:cs typeface="B Nazanin" pitchFamily="2" charset="-78"/>
              </a:rPr>
              <a:t>ما بین دو پنجره در کلاس باید حداقل ممکن باشد تا از ایجاد سایه در وسط کلاس جلوگیری شود .</a:t>
            </a:r>
            <a:endParaRPr lang="en-US" dirty="0">
              <a:cs typeface="B Nazanin" pitchFamily="2" charset="-78"/>
            </a:endParaRPr>
          </a:p>
          <a:p>
            <a:pPr algn="just"/>
            <a:r>
              <a:rPr lang="ar-SA" dirty="0" smtClean="0">
                <a:cs typeface="B Nazanin" pitchFamily="2" charset="-78"/>
              </a:rPr>
              <a:t>استفاده </a:t>
            </a:r>
            <a:r>
              <a:rPr lang="ar-SA" dirty="0">
                <a:cs typeface="B Nazanin" pitchFamily="2" charset="-78"/>
              </a:rPr>
              <a:t>از بازتابنده نور در کلاس های درس برای جلوگیری از ورود نور خیره کننده به کلاس مناسب است و باید تعبیه شود .</a:t>
            </a:r>
            <a:endParaRPr lang="en-US" dirty="0">
              <a:cs typeface="B Nazanin" pitchFamily="2" charset="-78"/>
            </a:endParaRPr>
          </a:p>
          <a:p>
            <a:pPr algn="just"/>
            <a:r>
              <a:rPr lang="ar-SA" dirty="0" smtClean="0">
                <a:cs typeface="B Nazanin" pitchFamily="2" charset="-78"/>
              </a:rPr>
              <a:t>در </a:t>
            </a:r>
            <a:r>
              <a:rPr lang="ar-SA" dirty="0">
                <a:cs typeface="B Nazanin" pitchFamily="2" charset="-78"/>
              </a:rPr>
              <a:t>تامین هوای تازه کلاس معمولا باید از سیستم های تهویه استفاده شود و باز کردن درب و پنجره کلاس راه حل مناسبی نمی باشد </a:t>
            </a:r>
            <a:r>
              <a:rPr lang="ar-SA" dirty="0" smtClean="0">
                <a:cs typeface="B Nazanin" pitchFamily="2" charset="-78"/>
              </a:rPr>
              <a:t>.</a:t>
            </a:r>
            <a:endParaRPr lang="en-US" dirty="0">
              <a:cs typeface="B Nazanin" pitchFamily="2" charset="-78"/>
            </a:endParaRPr>
          </a:p>
        </p:txBody>
      </p:sp>
    </p:spTree>
    <p:extLst>
      <p:ext uri="{BB962C8B-B14F-4D97-AF65-F5344CB8AC3E}">
        <p14:creationId xmlns:p14="http://schemas.microsoft.com/office/powerpoint/2010/main" val="242036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1556792"/>
            <a:ext cx="7819256" cy="1944216"/>
          </a:xfrm>
        </p:spPr>
        <p:txBody>
          <a:bodyPr>
            <a:normAutofit/>
          </a:bodyPr>
          <a:lstStyle/>
          <a:p>
            <a:r>
              <a:rPr lang="ar-SA" sz="1800" dirty="0" smtClean="0">
                <a:cs typeface="B Nazanin" pitchFamily="2" charset="-78"/>
              </a:rPr>
              <a:t>در </a:t>
            </a:r>
            <a:r>
              <a:rPr lang="ar-SA" sz="1800" dirty="0">
                <a:cs typeface="B Nazanin" pitchFamily="2" charset="-78"/>
              </a:rPr>
              <a:t>کل برای کلاس های درس به طور کلی پنجره با مساحت 30 تا 60 درصد فضای نما و یا حدود 15 تا 20 درصد مساحت کلاس مناسب است .</a:t>
            </a:r>
            <a:endParaRPr lang="en-US" sz="1800" dirty="0">
              <a:cs typeface="B Nazanin" pitchFamily="2" charset="-78"/>
            </a:endParaRPr>
          </a:p>
          <a:p>
            <a:r>
              <a:rPr lang="ar-SA" sz="1800" dirty="0" smtClean="0">
                <a:cs typeface="B Nazanin" pitchFamily="2" charset="-78"/>
              </a:rPr>
              <a:t>بهتر </a:t>
            </a:r>
            <a:r>
              <a:rPr lang="ar-SA" sz="1800" dirty="0">
                <a:cs typeface="B Nazanin" pitchFamily="2" charset="-78"/>
              </a:rPr>
              <a:t>است طراحی کلاس ها به طوری باشد که نور از سمت چپ بتابد. پنجره های کلاس نباید طوری ساخته شوند که </a:t>
            </a:r>
            <a:r>
              <a:rPr lang="ar-SA" sz="1800" dirty="0" smtClean="0">
                <a:cs typeface="B Nazanin" pitchFamily="2" charset="-78"/>
              </a:rPr>
              <a:t>نور </a:t>
            </a:r>
            <a:r>
              <a:rPr lang="ar-SA" sz="1800" dirty="0">
                <a:cs typeface="B Nazanin" pitchFamily="2" charset="-78"/>
              </a:rPr>
              <a:t>مستقیم به چشم شاگردان بتابد، این کار باعث صدمات جدی به چشم می شود و همچنین مانع دیده شدن تابلوی کلاس می شود.</a:t>
            </a:r>
            <a:endParaRPr lang="en-US" sz="1800" dirty="0">
              <a:cs typeface="B Nazanin" pitchFamily="2" charset="-78"/>
            </a:endParaRPr>
          </a:p>
          <a:p>
            <a:endParaRPr lang="fa-IR" dirty="0"/>
          </a:p>
        </p:txBody>
      </p:sp>
    </p:spTree>
    <p:extLst>
      <p:ext uri="{BB962C8B-B14F-4D97-AF65-F5344CB8AC3E}">
        <p14:creationId xmlns:p14="http://schemas.microsoft.com/office/powerpoint/2010/main" val="246428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628800"/>
            <a:ext cx="7315200" cy="1656184"/>
          </a:xfrm>
        </p:spPr>
        <p:txBody>
          <a:bodyPr>
            <a:normAutofit fontScale="90000"/>
          </a:bodyPr>
          <a:lstStyle/>
          <a:p>
            <a:pPr algn="just"/>
            <a:r>
              <a:rPr lang="ar-SA" sz="2000" dirty="0" smtClean="0">
                <a:solidFill>
                  <a:schemeClr val="tx1"/>
                </a:solidFill>
                <a:cs typeface="B Nazanin" pitchFamily="2" charset="-78"/>
              </a:rPr>
              <a:t>دیوارها </a:t>
            </a:r>
            <a:r>
              <a:rPr lang="ar-SA" sz="2000" dirty="0">
                <a:solidFill>
                  <a:schemeClr val="tx1"/>
                </a:solidFill>
                <a:cs typeface="B Nazanin" pitchFamily="2" charset="-78"/>
              </a:rPr>
              <a:t>باید با رنگهای روشن و آرام و سقف به رنگ سفید ،رنگ آمیزی شوند . گوشه های كلاسها را باید به صورت گرد ساخت تا پاك نمودن آن آسانتر و در ضمن مطمئن تر باشد . به همین دلیل دیوار را تا </a:t>
            </a:r>
            <a:r>
              <a:rPr lang="fa-IR" sz="2000" dirty="0" smtClean="0">
                <a:solidFill>
                  <a:schemeClr val="tx1"/>
                </a:solidFill>
                <a:cs typeface="B Nazanin" pitchFamily="2" charset="-78"/>
              </a:rPr>
              <a:t>1.5 </a:t>
            </a:r>
            <a:r>
              <a:rPr lang="ar-SA" sz="2000" dirty="0" smtClean="0">
                <a:solidFill>
                  <a:schemeClr val="tx1"/>
                </a:solidFill>
                <a:cs typeface="B Nazanin" pitchFamily="2" charset="-78"/>
              </a:rPr>
              <a:t>از </a:t>
            </a:r>
            <a:r>
              <a:rPr lang="ar-SA" sz="2000" dirty="0">
                <a:solidFill>
                  <a:schemeClr val="tx1"/>
                </a:solidFill>
                <a:cs typeface="B Nazanin" pitchFamily="2" charset="-78"/>
              </a:rPr>
              <a:t>سطح زمین باید با رنگ روغن ، رنگ آمیزی كرد .كف اتاق باید از موادی باشد كه به راحتی بتوان آن را شست و تمیز كرد و عایق خوبی باشد و لغزان نباشد ، هم چنین دارای درز و شكاف نباشد . تمیز كردن كف اتاق باید با جارو برقی صورت گیرد تا گردو خاك بلند نشود</a:t>
            </a:r>
            <a:r>
              <a:rPr lang="ar-SA" dirty="0">
                <a:solidFill>
                  <a:schemeClr val="tx1"/>
                </a:solidFill>
                <a:cs typeface="B Nazanin" pitchFamily="2" charset="-78"/>
              </a:rPr>
              <a:t>.</a:t>
            </a:r>
            <a:endParaRPr lang="fa-IR" dirty="0">
              <a:solidFill>
                <a:schemeClr val="tx1"/>
              </a:solidFill>
              <a:cs typeface="B Nazanin" pitchFamily="2" charset="-78"/>
            </a:endParaRPr>
          </a:p>
        </p:txBody>
      </p:sp>
      <p:sp>
        <p:nvSpPr>
          <p:cNvPr id="3" name="Text Placeholder 2"/>
          <p:cNvSpPr>
            <a:spLocks noGrp="1"/>
          </p:cNvSpPr>
          <p:nvPr>
            <p:ph type="body" idx="1"/>
          </p:nvPr>
        </p:nvSpPr>
        <p:spPr>
          <a:xfrm>
            <a:off x="7092280" y="548680"/>
            <a:ext cx="1194520" cy="864095"/>
          </a:xfrm>
        </p:spPr>
        <p:txBody>
          <a:bodyPr>
            <a:normAutofit/>
          </a:bodyPr>
          <a:lstStyle/>
          <a:p>
            <a:endParaRPr lang="fa-IR" b="1" dirty="0"/>
          </a:p>
          <a:p>
            <a:r>
              <a:rPr lang="ar-SA" b="1" dirty="0" smtClean="0">
                <a:solidFill>
                  <a:schemeClr val="tx2"/>
                </a:solidFill>
              </a:rPr>
              <a:t>دیوار</a:t>
            </a:r>
            <a:r>
              <a:rPr lang="ar-SA" b="1" dirty="0">
                <a:solidFill>
                  <a:schemeClr val="tx2"/>
                </a:solidFill>
              </a:rPr>
              <a:t>:</a:t>
            </a:r>
            <a:endParaRPr lang="en-US" dirty="0">
              <a:solidFill>
                <a:schemeClr val="tx2"/>
              </a:solidFill>
            </a:endParaRPr>
          </a:p>
          <a:p>
            <a:endParaRPr lang="fa-IR" dirty="0"/>
          </a:p>
        </p:txBody>
      </p:sp>
      <p:sp>
        <p:nvSpPr>
          <p:cNvPr id="4" name="TextBox 3"/>
          <p:cNvSpPr txBox="1"/>
          <p:nvPr/>
        </p:nvSpPr>
        <p:spPr>
          <a:xfrm>
            <a:off x="6876256" y="3501008"/>
            <a:ext cx="1656184" cy="400110"/>
          </a:xfrm>
          <a:prstGeom prst="rect">
            <a:avLst/>
          </a:prstGeom>
          <a:noFill/>
        </p:spPr>
        <p:txBody>
          <a:bodyPr wrap="square" rtlCol="1">
            <a:spAutoFit/>
          </a:bodyPr>
          <a:lstStyle/>
          <a:p>
            <a:r>
              <a:rPr lang="ar-SA" sz="2000" b="1" dirty="0">
                <a:solidFill>
                  <a:schemeClr val="tx2"/>
                </a:solidFill>
              </a:rPr>
              <a:t>تهویه:</a:t>
            </a:r>
            <a:endParaRPr lang="fa-IR" sz="2000" dirty="0">
              <a:solidFill>
                <a:schemeClr val="tx2"/>
              </a:solidFill>
            </a:endParaRPr>
          </a:p>
        </p:txBody>
      </p:sp>
      <p:sp>
        <p:nvSpPr>
          <p:cNvPr id="5" name="TextBox 4"/>
          <p:cNvSpPr txBox="1"/>
          <p:nvPr/>
        </p:nvSpPr>
        <p:spPr>
          <a:xfrm>
            <a:off x="1331640" y="4221088"/>
            <a:ext cx="7200800" cy="2031325"/>
          </a:xfrm>
          <a:prstGeom prst="rect">
            <a:avLst/>
          </a:prstGeom>
          <a:noFill/>
        </p:spPr>
        <p:txBody>
          <a:bodyPr wrap="square" rtlCol="1">
            <a:spAutoFit/>
          </a:bodyPr>
          <a:lstStyle/>
          <a:p>
            <a:r>
              <a:rPr lang="ar-SA" dirty="0">
                <a:cs typeface="B Nazanin" pitchFamily="2" charset="-78"/>
              </a:rPr>
              <a:t>هوای اتاق بایستی در یك ساعت به ازای هر دانش آموز </a:t>
            </a:r>
            <a:r>
              <a:rPr lang="fa-IR" dirty="0" smtClean="0">
                <a:cs typeface="B Nazanin" pitchFamily="2" charset="-78"/>
              </a:rPr>
              <a:t>20 </a:t>
            </a:r>
            <a:r>
              <a:rPr lang="ar-SA" dirty="0" smtClean="0">
                <a:cs typeface="B Nazanin" pitchFamily="2" charset="-78"/>
              </a:rPr>
              <a:t>مكعب </a:t>
            </a:r>
            <a:r>
              <a:rPr lang="ar-SA" dirty="0">
                <a:cs typeface="B Nazanin" pitchFamily="2" charset="-78"/>
              </a:rPr>
              <a:t>تعویض شود .  یعنی در هر ساعت بایستی </a:t>
            </a:r>
            <a:r>
              <a:rPr lang="fa-IR" dirty="0" smtClean="0">
                <a:cs typeface="B Nazanin" pitchFamily="2" charset="-78"/>
              </a:rPr>
              <a:t>4</a:t>
            </a:r>
            <a:r>
              <a:rPr lang="ar-SA" dirty="0" smtClean="0">
                <a:cs typeface="B Nazanin" pitchFamily="2" charset="-78"/>
              </a:rPr>
              <a:t> </a:t>
            </a:r>
            <a:r>
              <a:rPr lang="ar-SA" dirty="0">
                <a:cs typeface="B Nazanin" pitchFamily="2" charset="-78"/>
              </a:rPr>
              <a:t>بار تعویض هوا داشته باشیم .</a:t>
            </a:r>
            <a:endParaRPr lang="en-US" dirty="0">
              <a:cs typeface="B Nazanin" pitchFamily="2" charset="-78"/>
            </a:endParaRPr>
          </a:p>
          <a:p>
            <a:r>
              <a:rPr lang="ar-SA" dirty="0">
                <a:cs typeface="B Nazanin" pitchFamily="2" charset="-78"/>
              </a:rPr>
              <a:t> تهویه می تواند طبیعی و یا مصنوعی باشد .  در تهویه طبیعی ،  با قرار دادن پنجره هایی كه قسمت بالای آن به طرف داخل نیم باز است و یا با باز گذاشتن در و پنجره با همدیگر در زنگ  راحت  به یك تهویه مناسب می توان دست یافت .در تهویه مصنوعی كه مكمل تهویه طبیعی است ، در كارگاه  و آزمایشگاه وجود آن اجباری و الزامی است . باید در نظر داشت كه در بحث تعویض هوای اتاق ، بیش  از 5/-4/ متر مكعب در ثانیه نباشد .</a:t>
            </a:r>
            <a:endParaRPr lang="fa-IR" dirty="0">
              <a:cs typeface="B Nazanin" pitchFamily="2" charset="-78"/>
            </a:endParaRPr>
          </a:p>
        </p:txBody>
      </p:sp>
    </p:spTree>
    <p:extLst>
      <p:ext uri="{BB962C8B-B14F-4D97-AF65-F5344CB8AC3E}">
        <p14:creationId xmlns:p14="http://schemas.microsoft.com/office/powerpoint/2010/main" val="397676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398</TotalTime>
  <Words>2420</Words>
  <Application>Microsoft Office PowerPoint</Application>
  <PresentationFormat>On-screen Show (4:3)</PresentationFormat>
  <Paragraphs>173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Perspective</vt:lpstr>
      <vt:lpstr>استانداردهای فیزیکی مدرسه ابتدایی </vt:lpstr>
      <vt:lpstr>PowerPoint Presentation</vt:lpstr>
      <vt:lpstr>موقعیت ساختمان باید طوری باشد كه كلاسهای درس در معرض مستقیم روشنایی نور خورشید  باشد . البته باید به خاطر داشت كه چنانچه روشنایی در جهت شرق یا   غرب باشد ، گرمای حاصله  بر اثر تابش نور خورشید در صبح ها و عصر ها می تواند باعث ایجاد محیطی گرم و نامناسب شود . بنابر این محل روشنایی بایستی در جهت جنوب و یا جنوب شرقی  یا          جنوب غربی باشد . اماكن فرعی و به ویژه آبخوری می توانند بطرف شمال بازشوند</vt:lpstr>
      <vt:lpstr> فضاهایی که در یک فضای آموزش باید مورد استفاده قرار گیردند عبارتند از :</vt:lpstr>
      <vt:lpstr>PowerPoint Presentation</vt:lpstr>
      <vt:lpstr>شکل استاندارد کلاس های درس به شکل مربع مستطیل است که ابعاد آنها با توجه به نوع درس و مقطع تحصیلی افراد استفاده کننده متفاوت می شود مطابق استاندارد های جهانی فضاهای لازم برای کلاس های درس نظری 6.5 در 8.5 متر مربع بوده است در این کلاس ها که اصطلاحا کلاس های درس سنتی از آنها یاد می شود فضاهای لازم به ازای هر دانش آموز 2 متر مربع بوده است. و این درحالی است که اگر چنین کلاسی برای کلاس های آزاد و هنری مورد استفاده قرار گیرد به ازای هر نفر 4.5 متر مربع فضا نیاز است . فضاهای آموزشی باید دیوار آن عقب رفتگی داشته باشد- تناسب کلاس ها باید3 به4 یا 3به5  باشد. </vt:lpstr>
      <vt:lpstr>نور و روشنایی از عوامل بسیار مهم در طراحی هر نوع فضای معماری است .موقعیت ، اندازه ، و نوع پنجره تعیین  کننده مقدار روشنایی فضا در طراحی فضای آموزشی است . معیار اصلی کیفیت فضای آموزشی نور طبیعی است اما  لازم است که نور طبیعی و مصنوعی به طور همزمان استفاده شود و در عین حال جهت کلاس به سمت شمال و جنوب  بوده و از ورود اشعه مستقیم خورشید به درون فضا ممانعت به عمل آید . نور کلاس های آموزش از سمت چپ می باشد.</vt:lpstr>
      <vt:lpstr>PowerPoint Presentation</vt:lpstr>
      <vt:lpstr>دیوارها باید با رنگهای روشن و آرام و سقف به رنگ سفید ،رنگ آمیزی شوند . گوشه های كلاسها را باید به صورت گرد ساخت تا پاك نمودن آن آسانتر و در ضمن مطمئن تر باشد . به همین دلیل دیوار را تا 1.5 از سطح زمین باید با رنگ روغن ، رنگ آمیزی كرد .كف اتاق باید از موادی باشد كه به راحتی بتوان آن را شست و تمیز كرد و عایق خوبی باشد و لغزان نباشد ، هم چنین دارای درز و شكاف نباشد . تمیز كردن كف اتاق باید با جارو برقی صورت گیرد تا گردو خاك بلند نشود.</vt:lpstr>
      <vt:lpstr> مطلوبترین  آن وجود شوفاژ مركزی به وسیله آب داغ است . در هر كلاس باید شوفاژ  را زیر یا میان پنجره ها قرار داد . در مدارس كوچكتر لاجرم می توان متوسل به گرم كننده های نوع دیگر شد . استفاده از بخاریهای نفتی  با توجه به خطراتی كه در بر دارد مطلوب نیست. درجه حرارت كلاس قبل از شروع درس باید حدود 18درجه سانتیگراد  باشد .      </vt:lpstr>
      <vt:lpstr>ضوابط تعیین اندازه میز و نیمكت: </vt:lpstr>
      <vt:lpstr>PowerPoint Presentation</vt:lpstr>
      <vt:lpstr>PowerPoint Presentation</vt:lpstr>
      <vt:lpstr>کارگاه و آزمایشگاه جزو لاینفک فضاهای آموزشی است و معمولا فضای آموزشی دارای کارگاه و آزمایشگاه می باشد تا دانش آموزان علاوه بر اینکه به صورت تئوری درس را فرا می گیرند در آزمایشگاه و کارگاه با فرآیند آزمون و خطای دروس آشنا شوند . کارگاه زبان : در استاندارد های جهانی دو نوع کارگاه زبان انگلیسی مطرح است : کارگاه L.T : گوش دادن و صحبت کردن کارگاه L.T.R : گوش دادن صحبت کردن و ضبط کردن این دو کارگاه در کنار هم فضایی نزدیک به 80 متر نیاز دارد و سرانه هر نفر برای کارگاه و آزمایشگاه 5/4 متر مربع است . از لحاظ نورپردازی کارگاه ها و آزمایشگاه ها در صورتی که نور طبیعی به آنها نرسد اشکالی ندارد اما باید حتما نور مصنوعی برای آنها تامین شده باشد . </vt:lpstr>
      <vt:lpstr>ضوابط طراحی ایمنی پلکان در فضای آموزشی : </vt:lpstr>
      <vt:lpstr>                                              با توجه به اینکه فضایی است که نیاز به سکوت و دید بیرونی خوبی دارد لازم است در طبقات پائینی قرار گیرد و یا اینکه اگر دید و منظر خوبی رو به ساختمان داریم آن را در بالاترین طبقه و مشرف به منظره طراحی کنیم . عوامل موثر بر تخصیص میزان فضاهای کتابخانه عبارتند از حجم مواد و متون و بخصوص کتابها،میزان سطح که در کتابخانه اشغال می کنند و میزان جمعیت کتابخانه که از طریق میزان گردش کتابها در سال تعیین می گردد.فضای مورد نیاز برای محاسبه ی زیر بنای یک کتابخانه طبق فرمولی به نام وی اس سی استاندارد آی اف ال آ به دست می آید.(110/تعداد کتابها)+(مقدار محلهای نشستن+72/3)+(430/گردش کتابها) مثلا برای جا دادن 110کتاب،یک متر مربع در نظر گرفته می شود.محل نشستن یک خواننده 72/3متر است.  ابعاد و استاندارد های پیشخوان و برگه دان: حداکثر ارتفاع قفسه های فهرست معمولا به اندازه ی ارتفاع شش کشو است و در هر کشو نیز در حدود صد کارت جای می گیرد.فهرست معمولا در ارتباط مستقیم با میز امانت و میز اطلاعات مرجع قرار دارند و اغلب در مجاورت آنها مجموعه ای از کتابهای مرجع عمومی یا موارد استفاده ی همگانی نیز قرار می گیرند.از این رو محل قرار گیری فهرستها معمولا فضایی باز است که در نزدیک ورودی قرار دارد و بوسیله ی ردیفهایی از قفسه های فهرستها و پیشخوان بررسی و جستجو کشوها تشکیل شده است.وسعت چنین محلی برای چهار ردیف قفسه های دو طرفه در حدود 12 متر مربع برآورد می شود.   </vt:lpstr>
      <vt:lpstr>PowerPoint Presentation</vt:lpstr>
      <vt:lpstr>PowerPoint Presentation</vt:lpstr>
      <vt:lpstr>سالن اجتماعات:</vt:lpstr>
      <vt:lpstr>سرویس بهداشتی و آبخوری:</vt:lpstr>
      <vt:lpstr>PowerPoint Presentation</vt:lpstr>
      <vt:lpstr>تجهیزات آتش نشانی: </vt:lpstr>
      <vt:lpstr>PowerPoint Presentation</vt:lpstr>
      <vt:lpstr>نحوه جانمایی فضاها در ساختمان چند طبقه : </vt:lpstr>
      <vt:lpstr>  با تشکر                              پایان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Farnoosh</dc:creator>
  <cp:lastModifiedBy>Farnoosh</cp:lastModifiedBy>
  <cp:revision>23</cp:revision>
  <dcterms:created xsi:type="dcterms:W3CDTF">2015-03-07T18:35:39Z</dcterms:created>
  <dcterms:modified xsi:type="dcterms:W3CDTF">2015-03-08T06:43:06Z</dcterms:modified>
</cp:coreProperties>
</file>