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28"/>
  </p:notesMasterIdLst>
  <p:sldIdLst>
    <p:sldId id="259" r:id="rId2"/>
    <p:sldId id="262" r:id="rId3"/>
    <p:sldId id="265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82" r:id="rId13"/>
    <p:sldId id="273" r:id="rId14"/>
    <p:sldId id="274" r:id="rId15"/>
    <p:sldId id="275" r:id="rId16"/>
    <p:sldId id="277" r:id="rId17"/>
    <p:sldId id="279" r:id="rId18"/>
    <p:sldId id="276" r:id="rId19"/>
    <p:sldId id="283" r:id="rId20"/>
    <p:sldId id="280" r:id="rId21"/>
    <p:sldId id="281" r:id="rId22"/>
    <p:sldId id="284" r:id="rId23"/>
    <p:sldId id="286" r:id="rId24"/>
    <p:sldId id="285" r:id="rId25"/>
    <p:sldId id="287" r:id="rId26"/>
    <p:sldId id="288" r:id="rId2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FFCC"/>
    <a:srgbClr val="0000FF"/>
    <a:srgbClr val="000066"/>
    <a:srgbClr val="008000"/>
    <a:srgbClr val="00CC00"/>
    <a:srgbClr val="FF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3" autoAdjust="0"/>
    <p:restoredTop sz="94492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10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9DEFA3BA-80AE-409A-B082-435F349D4CBE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ED808-3EF1-4EFB-95EB-D756B3EA6215}" type="slidenum">
              <a:rPr lang="ar-SA"/>
              <a:pPr/>
              <a:t>1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95D57-2808-450F-A8F3-E27C4F5D888C}" type="slidenum">
              <a:rPr lang="ar-SA"/>
              <a:pPr/>
              <a:t>10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EC0B0-0528-4D2F-823B-FFB6C159611E}" type="slidenum">
              <a:rPr lang="ar-SA"/>
              <a:pPr/>
              <a:t>11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E1D68-2B8A-4B96-BC23-1C8A6ADDA782}" type="slidenum">
              <a:rPr lang="ar-SA"/>
              <a:pPr/>
              <a:t>12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19659-A0A3-49C4-AA84-675A443E8579}" type="slidenum">
              <a:rPr lang="ar-SA"/>
              <a:pPr/>
              <a:t>13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560D6-94FD-47BF-99CC-15BEFADE20AF}" type="slidenum">
              <a:rPr lang="ar-SA"/>
              <a:pPr/>
              <a:t>14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78D764-3664-4501-9D66-55EA3F397842}" type="slidenum">
              <a:rPr lang="ar-SA"/>
              <a:pPr/>
              <a:t>15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1FC53-F943-43BB-8EE5-CA66BA0BB307}" type="slidenum">
              <a:rPr lang="ar-SA"/>
              <a:pPr/>
              <a:t>16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F513F-7C85-4B69-9BD3-B6379E09871D}" type="slidenum">
              <a:rPr lang="ar-SA"/>
              <a:pPr/>
              <a:t>17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AD93E-AC6E-46DE-A4D9-E79C618782AE}" type="slidenum">
              <a:rPr lang="ar-SA"/>
              <a:pPr/>
              <a:t>18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1C3CC-33D2-42C0-9C3E-6C1439051228}" type="slidenum">
              <a:rPr lang="ar-SA"/>
              <a:pPr/>
              <a:t>19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C40F47-0634-48D6-900A-B5FE645BDAD0}" type="slidenum">
              <a:rPr lang="ar-SA"/>
              <a:pPr/>
              <a:t>2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0D9DB-BAD0-44B6-8367-EFD9B36B9605}" type="slidenum">
              <a:rPr lang="ar-SA"/>
              <a:pPr/>
              <a:t>20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259582-B175-483C-B6C1-C7807964FB01}" type="slidenum">
              <a:rPr lang="ar-SA"/>
              <a:pPr/>
              <a:t>21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82142-9FD9-45DA-8D66-F016F65F7132}" type="slidenum">
              <a:rPr lang="ar-SA"/>
              <a:pPr/>
              <a:t>22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DA04D-837A-4445-B824-903B49ACE70A}" type="slidenum">
              <a:rPr lang="ar-SA"/>
              <a:pPr/>
              <a:t>23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8100C-D2A4-44BF-9937-910FF1BFF18A}" type="slidenum">
              <a:rPr lang="ar-SA"/>
              <a:pPr/>
              <a:t>24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B9802-CF24-4D87-9492-F1442ABAF292}" type="slidenum">
              <a:rPr lang="ar-SA"/>
              <a:pPr/>
              <a:t>25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64912-F5BC-4954-B2A3-73C49093D1E4}" type="slidenum">
              <a:rPr lang="ar-SA"/>
              <a:pPr/>
              <a:t>26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F6053-0772-440C-94D8-AA6D01AF7712}" type="slidenum">
              <a:rPr lang="ar-SA"/>
              <a:pPr/>
              <a:t>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E1759-1FD5-49E3-B83C-C4F6543FAE6B}" type="slidenum">
              <a:rPr lang="ar-SA"/>
              <a:pPr/>
              <a:t>4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1832D-C3AA-4D9D-ABC4-90E21ADEA618}" type="slidenum">
              <a:rPr lang="ar-SA"/>
              <a:pPr/>
              <a:t>5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5B5FF1-0F5C-41AB-B3CA-60E7FA7EE52A}" type="slidenum">
              <a:rPr lang="ar-SA"/>
              <a:pPr/>
              <a:t>6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00161-8B03-4A31-A89A-092B0604FF19}" type="slidenum">
              <a:rPr lang="ar-SA"/>
              <a:pPr/>
              <a:t>7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07796-09F6-49C4-8653-48C4F279B482}" type="slidenum">
              <a:rPr lang="ar-SA"/>
              <a:pPr/>
              <a:t>8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E7FA6-CA72-4527-8511-7457F6108179}" type="slidenum">
              <a:rPr lang="ar-SA"/>
              <a:pPr/>
              <a:t>9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D02C0-F638-4951-A03A-18971F12F35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CECBF-0EC4-4393-B7BB-1E65EBA6C1D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80E1-55CF-482D-91FB-A85D8866E5C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CD4B47-7C0F-41BA-AFA9-364E36EEE9F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48F0A-9B2D-4F7B-822F-63F5BEC8740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3B298-F377-4046-B6DD-81519F277E2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AC2B6-D850-422D-A8EA-58629FDC159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8F1A9-5080-428C-B192-63B3FFC2E50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9C112-EFC2-46F6-82DB-6402406278E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CC8FF-D1AD-40A2-A665-297E54C6C64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3BE4B-8806-45DF-A690-26278C6234B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6C652-04A0-42E9-911C-084814978BC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529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29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29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043C34FC-0F4A-40A1-9378-D87F287B49EB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5.png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3.png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openxmlformats.org/officeDocument/2006/relationships/image" Target="../media/image47.png"/><Relationship Id="rId4" Type="http://schemas.openxmlformats.org/officeDocument/2006/relationships/image" Target="../media/image48.png"/><Relationship Id="rId9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3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Garamond" pitchFamily="18" charset="0"/>
              </a:rPr>
              <a:t>Stair Types</a:t>
            </a:r>
          </a:p>
        </p:txBody>
      </p:sp>
      <p:pic>
        <p:nvPicPr>
          <p:cNvPr id="4495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133600"/>
            <a:ext cx="43434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9544" name="Text Box 8"/>
          <p:cNvSpPr txBox="1">
            <a:spLocks noChangeArrowheads="1"/>
          </p:cNvSpPr>
          <p:nvPr/>
        </p:nvSpPr>
        <p:spPr bwMode="auto">
          <a:xfrm>
            <a:off x="609600" y="1371600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Straight stairs</a:t>
            </a:r>
          </a:p>
        </p:txBody>
      </p:sp>
      <p:sp>
        <p:nvSpPr>
          <p:cNvPr id="449545" name="Rectangle 9"/>
          <p:cNvSpPr>
            <a:spLocks noChangeArrowheads="1"/>
          </p:cNvSpPr>
          <p:nvPr/>
        </p:nvSpPr>
        <p:spPr bwMode="auto">
          <a:xfrm>
            <a:off x="609600" y="1371600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pic>
        <p:nvPicPr>
          <p:cNvPr id="44954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4391025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19" name="Picture 7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2590800" y="685800"/>
            <a:ext cx="375285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762000" y="687388"/>
            <a:ext cx="255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Design for moment</a:t>
            </a:r>
          </a:p>
        </p:txBody>
      </p:sp>
      <p:graphicFrame>
        <p:nvGraphicFramePr>
          <p:cNvPr id="476165" name="Object 5"/>
          <p:cNvGraphicFramePr>
            <a:graphicFrameLocks noChangeAspect="1"/>
          </p:cNvGraphicFramePr>
          <p:nvPr/>
        </p:nvGraphicFramePr>
        <p:xfrm>
          <a:off x="838200" y="1219200"/>
          <a:ext cx="6781800" cy="362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67" name="Equation" r:id="rId4" imgW="4089240" imgH="2184120" progId="Equation.3">
                  <p:embed/>
                </p:oleObj>
              </mc:Choice>
              <mc:Fallback>
                <p:oleObj name="Equation" r:id="rId4" imgW="4089240" imgH="21841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19200"/>
                        <a:ext cx="6781800" cy="362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66" name="Object 6"/>
          <p:cNvGraphicFramePr>
            <a:graphicFrameLocks noChangeAspect="1"/>
          </p:cNvGraphicFramePr>
          <p:nvPr/>
        </p:nvGraphicFramePr>
        <p:xfrm>
          <a:off x="914400" y="5638800"/>
          <a:ext cx="42751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68" name="Equation" r:id="rId6" imgW="2958840" imgH="431640" progId="Equation.3">
                  <p:embed/>
                </p:oleObj>
              </mc:Choice>
              <mc:Fallback>
                <p:oleObj name="Equation" r:id="rId6" imgW="295884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38800"/>
                        <a:ext cx="42751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838200" y="5105400"/>
            <a:ext cx="219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Design for shear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6172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38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743200"/>
            <a:ext cx="58674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Garamond" pitchFamily="18" charset="0"/>
              </a:rPr>
              <a:t>Longitudinal – Supported stairs</a:t>
            </a:r>
          </a:p>
        </p:txBody>
      </p:sp>
      <p:pic>
        <p:nvPicPr>
          <p:cNvPr id="480263" name="Picture 7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447800" y="1219200"/>
            <a:ext cx="6230938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2" name="Text Box 4"/>
          <p:cNvSpPr txBox="1">
            <a:spLocks noChangeArrowheads="1"/>
          </p:cNvSpPr>
          <p:nvPr/>
        </p:nvSpPr>
        <p:spPr bwMode="auto">
          <a:xfrm>
            <a:off x="685800" y="1371600"/>
            <a:ext cx="7788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400" i="1">
                <a:solidFill>
                  <a:srgbClr val="0000FF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Design a U- stair in a residential building L.L = 3 kN/m2</a:t>
            </a:r>
          </a:p>
          <a:p>
            <a:pPr algn="l" rtl="0"/>
            <a:r>
              <a:rPr lang="en-US" sz="2400" i="1">
                <a:solidFill>
                  <a:srgbClr val="0000FF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Covering Material = 2 kN/m</a:t>
            </a:r>
            <a:r>
              <a:rPr lang="en-US" sz="2400" i="1" baseline="30000">
                <a:solidFill>
                  <a:srgbClr val="0000FF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pPr algn="l" rtl="0"/>
            <a:r>
              <a:rPr lang="en-US" sz="2400" i="1">
                <a:solidFill>
                  <a:srgbClr val="0000FF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The riser are 16 cm and goings are 30 cm</a:t>
            </a:r>
          </a:p>
        </p:txBody>
      </p:sp>
      <p:sp>
        <p:nvSpPr>
          <p:cNvPr id="483333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Garamond" pitchFamily="18" charset="0"/>
              </a:rPr>
              <a:t>Longitudinal – Supported stairs (Example)</a:t>
            </a:r>
          </a:p>
        </p:txBody>
      </p:sp>
      <p:pic>
        <p:nvPicPr>
          <p:cNvPr id="483337" name="Picture 9" descr="Drawing1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28122" t="46971" r="37732" b="6549"/>
          <a:stretch>
            <a:fillRect/>
          </a:stretch>
        </p:blipFill>
        <p:spPr bwMode="auto">
          <a:xfrm>
            <a:off x="4119563" y="2978150"/>
            <a:ext cx="4337050" cy="318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Text Box 2"/>
          <p:cNvSpPr txBox="1">
            <a:spLocks noChangeArrowheads="1"/>
          </p:cNvSpPr>
          <p:nvPr/>
        </p:nvSpPr>
        <p:spPr bwMode="auto">
          <a:xfrm>
            <a:off x="762000" y="687388"/>
            <a:ext cx="2830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Loads and Analysis</a:t>
            </a:r>
          </a:p>
        </p:txBody>
      </p:sp>
      <p:graphicFrame>
        <p:nvGraphicFramePr>
          <p:cNvPr id="485379" name="Object 3"/>
          <p:cNvGraphicFramePr>
            <a:graphicFrameLocks noChangeAspect="1"/>
          </p:cNvGraphicFramePr>
          <p:nvPr/>
        </p:nvGraphicFramePr>
        <p:xfrm>
          <a:off x="762000" y="1524000"/>
          <a:ext cx="345281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380" name="Equation" r:id="rId4" imgW="1765080" imgH="393480" progId="Equation.3">
                  <p:embed/>
                </p:oleObj>
              </mc:Choice>
              <mc:Fallback>
                <p:oleObj name="Equation" r:id="rId4" imgW="17650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3452813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5381" name="Line 5"/>
          <p:cNvSpPr>
            <a:spLocks noChangeShapeType="1"/>
          </p:cNvSpPr>
          <p:nvPr/>
        </p:nvSpPr>
        <p:spPr bwMode="auto">
          <a:xfrm>
            <a:off x="4800600" y="3276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5715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D.L (</a:t>
            </a:r>
            <a:r>
              <a:rPr lang="en-US" sz="2000" i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slab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) </a:t>
            </a:r>
            <a:r>
              <a:rPr lang="en-US" sz="2000" i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= 0.22*25 =5kN/m2 </a:t>
            </a:r>
          </a:p>
          <a:p>
            <a:pPr algn="l" rtl="0"/>
            <a:r>
              <a:rPr lang="en-US" sz="2000" i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D.L (step) = 0.5*0.16*25=2 kN/m2</a:t>
            </a:r>
          </a:p>
          <a:p>
            <a:pPr algn="l" rtl="0"/>
            <a:r>
              <a:rPr lang="en-US" sz="2000" i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D.L (covering material) = 2 kN/m2</a:t>
            </a:r>
          </a:p>
          <a:p>
            <a:pPr algn="l" rtl="0"/>
            <a:endParaRPr lang="en-US" sz="2000" i="1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algn="l" rtl="0"/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D.L (flight) = 9 kN/m2 </a:t>
            </a:r>
          </a:p>
          <a:p>
            <a:pPr algn="l" rtl="0"/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D.L (landing) = 7 kN/m2</a:t>
            </a:r>
          </a:p>
          <a:p>
            <a:pPr algn="l" rtl="0"/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L.L =3 kN/m2</a:t>
            </a:r>
          </a:p>
          <a:p>
            <a:pPr algn="l" rtl="0"/>
            <a:endParaRPr lang="en-US" sz="2000" b="1" i="1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algn="l" rtl="0"/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W</a:t>
            </a:r>
            <a:r>
              <a:rPr lang="en-US" sz="2000" b="1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u </a:t>
            </a: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(flight) = 1.2(9)+1.6(3)=15.6kN/m</a:t>
            </a:r>
          </a:p>
          <a:p>
            <a:pPr algn="l" rtl="0"/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W</a:t>
            </a:r>
            <a:r>
              <a:rPr lang="en-US" sz="2000" b="1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u</a:t>
            </a: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(landing) = 1.2(7)+1.6(3)=13.2kN/m</a:t>
            </a:r>
          </a:p>
          <a:p>
            <a:pPr algn="l" rtl="0"/>
            <a:endParaRPr lang="en-US" sz="2000" b="1" i="1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8538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533400"/>
            <a:ext cx="26384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5" name="Picture 5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981200" y="4419600"/>
            <a:ext cx="5191125" cy="1295400"/>
          </a:xfrm>
          <a:prstGeom prst="rect">
            <a:avLst/>
          </a:prstGeom>
          <a:noFill/>
        </p:spPr>
      </p:pic>
      <p:pic>
        <p:nvPicPr>
          <p:cNvPr id="491526" name="Picture 6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905000" y="2286000"/>
            <a:ext cx="5688013" cy="1943100"/>
          </a:xfrm>
          <a:prstGeom prst="rect">
            <a:avLst/>
          </a:prstGeom>
          <a:noFill/>
        </p:spPr>
      </p:pic>
      <p:pic>
        <p:nvPicPr>
          <p:cNvPr id="4915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219200"/>
            <a:ext cx="5067300" cy="92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Text Box 2"/>
          <p:cNvSpPr txBox="1">
            <a:spLocks noChangeArrowheads="1"/>
          </p:cNvSpPr>
          <p:nvPr/>
        </p:nvSpPr>
        <p:spPr bwMode="auto">
          <a:xfrm>
            <a:off x="762000" y="687388"/>
            <a:ext cx="255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Design for moment</a:t>
            </a:r>
          </a:p>
        </p:txBody>
      </p:sp>
      <p:graphicFrame>
        <p:nvGraphicFramePr>
          <p:cNvPr id="494595" name="Object 3"/>
          <p:cNvGraphicFramePr>
            <a:graphicFrameLocks noChangeAspect="1"/>
          </p:cNvGraphicFramePr>
          <p:nvPr/>
        </p:nvGraphicFramePr>
        <p:xfrm>
          <a:off x="1122363" y="1219200"/>
          <a:ext cx="6213475" cy="362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597" name="Equation" r:id="rId4" imgW="3746160" imgH="2184120" progId="Equation.3">
                  <p:embed/>
                </p:oleObj>
              </mc:Choice>
              <mc:Fallback>
                <p:oleObj name="Equation" r:id="rId4" imgW="3746160" imgH="21841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1219200"/>
                        <a:ext cx="6213475" cy="362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596" name="Object 4"/>
          <p:cNvGraphicFramePr>
            <a:graphicFrameLocks noChangeAspect="1"/>
          </p:cNvGraphicFramePr>
          <p:nvPr/>
        </p:nvGraphicFramePr>
        <p:xfrm>
          <a:off x="990600" y="5638800"/>
          <a:ext cx="46069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598" name="Equation" r:id="rId6" imgW="3187440" imgH="431640" progId="Equation.3">
                  <p:embed/>
                </p:oleObj>
              </mc:Choice>
              <mc:Fallback>
                <p:oleObj name="Equation" r:id="rId6" imgW="318744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638800"/>
                        <a:ext cx="460692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4597" name="Text Box 5"/>
          <p:cNvSpPr txBox="1">
            <a:spLocks noChangeArrowheads="1"/>
          </p:cNvSpPr>
          <p:nvPr/>
        </p:nvSpPr>
        <p:spPr bwMode="auto">
          <a:xfrm>
            <a:off x="838200" y="5105400"/>
            <a:ext cx="219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Design for shear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Reinforcement Notes</a:t>
            </a:r>
            <a:r>
              <a:rPr lang="en-US"/>
              <a:t> </a:t>
            </a:r>
          </a:p>
        </p:txBody>
      </p:sp>
      <p:pic>
        <p:nvPicPr>
          <p:cNvPr id="489492" name="Picture 20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304800" y="1600200"/>
            <a:ext cx="845820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4862">
            <a:off x="228600" y="1295400"/>
            <a:ext cx="8686800" cy="364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0"/>
            <a:ext cx="6019800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3638" name="Rectangle 6"/>
          <p:cNvSpPr>
            <a:spLocks noChangeArrowheads="1"/>
          </p:cNvSpPr>
          <p:nvPr/>
        </p:nvSpPr>
        <p:spPr bwMode="auto">
          <a:xfrm>
            <a:off x="838200" y="609600"/>
            <a:ext cx="1371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Garamond" pitchFamily="18" charset="0"/>
              </a:rPr>
              <a:t>Cantilever Stair</a:t>
            </a:r>
          </a:p>
        </p:txBody>
      </p:sp>
      <p:pic>
        <p:nvPicPr>
          <p:cNvPr id="4976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5791200" cy="434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Garamond" pitchFamily="18" charset="0"/>
              </a:rPr>
              <a:t>Cantilever stairs (Example)</a:t>
            </a:r>
          </a:p>
        </p:txBody>
      </p:sp>
      <p:sp>
        <p:nvSpPr>
          <p:cNvPr id="500742" name="Text Box 6"/>
          <p:cNvSpPr txBox="1">
            <a:spLocks noChangeArrowheads="1"/>
          </p:cNvSpPr>
          <p:nvPr/>
        </p:nvSpPr>
        <p:spPr bwMode="auto">
          <a:xfrm>
            <a:off x="669925" y="1411288"/>
            <a:ext cx="7788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400" i="1">
                <a:solidFill>
                  <a:srgbClr val="0000FF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Design a cantilever straight flight stair in a residential building</a:t>
            </a:r>
          </a:p>
          <a:p>
            <a:pPr algn="l" rtl="0"/>
            <a:r>
              <a:rPr lang="en-US" sz="2400" i="1">
                <a:solidFill>
                  <a:srgbClr val="0000FF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L.L = 3kN/m2</a:t>
            </a:r>
          </a:p>
          <a:p>
            <a:pPr algn="l" rtl="0"/>
            <a:r>
              <a:rPr lang="en-US" sz="2400" i="1">
                <a:solidFill>
                  <a:srgbClr val="0000FF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Covering Material = 0.5kN/m</a:t>
            </a:r>
          </a:p>
          <a:p>
            <a:pPr algn="l" rtl="0"/>
            <a:r>
              <a:rPr lang="en-US" sz="2400" i="1">
                <a:solidFill>
                  <a:srgbClr val="0000FF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The riser are 16cm and goings are 30 cm</a:t>
            </a:r>
          </a:p>
        </p:txBody>
      </p:sp>
      <p:graphicFrame>
        <p:nvGraphicFramePr>
          <p:cNvPr id="500743" name="Object 7"/>
          <p:cNvGraphicFramePr>
            <a:graphicFrameLocks noChangeAspect="1"/>
          </p:cNvGraphicFramePr>
          <p:nvPr/>
        </p:nvGraphicFramePr>
        <p:xfrm>
          <a:off x="914400" y="3581400"/>
          <a:ext cx="3076575" cy="223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45" name="Bitmap Image" r:id="rId4" imgW="2161905" imgH="1571844" progId="PBrush">
                  <p:embed/>
                </p:oleObj>
              </mc:Choice>
              <mc:Fallback>
                <p:oleObj name="Bitmap Image" r:id="rId4" imgW="2161905" imgH="1571844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3076575" cy="223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0744" name="Object 8"/>
          <p:cNvGraphicFramePr>
            <a:graphicFrameLocks noChangeAspect="1"/>
          </p:cNvGraphicFramePr>
          <p:nvPr/>
        </p:nvGraphicFramePr>
        <p:xfrm>
          <a:off x="4800600" y="3505200"/>
          <a:ext cx="3562350" cy="26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46" name="Bitmap Image" r:id="rId6" imgW="2266667" imgH="1695687" progId="PBrush">
                  <p:embed/>
                </p:oleObj>
              </mc:Choice>
              <mc:Fallback>
                <p:oleObj name="Bitmap Image" r:id="rId6" imgW="2266667" imgH="1695687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505200"/>
                        <a:ext cx="3562350" cy="266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8932" name="Object 4"/>
          <p:cNvGraphicFramePr>
            <a:graphicFrameLocks noChangeAspect="1"/>
          </p:cNvGraphicFramePr>
          <p:nvPr/>
        </p:nvGraphicFramePr>
        <p:xfrm>
          <a:off x="844550" y="1219200"/>
          <a:ext cx="283051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33" name="Equation" r:id="rId4" imgW="1447560" imgH="393480" progId="Equation.3">
                  <p:embed/>
                </p:oleObj>
              </mc:Choice>
              <mc:Fallback>
                <p:oleObj name="Equation" r:id="rId4" imgW="14475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1219200"/>
                        <a:ext cx="2830513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89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685800"/>
            <a:ext cx="3076575" cy="2236788"/>
          </a:xfrm>
          <a:prstGeom prst="rect">
            <a:avLst/>
          </a:prstGeom>
          <a:noFill/>
        </p:spPr>
      </p:pic>
      <p:sp>
        <p:nvSpPr>
          <p:cNvPr id="508935" name="Text Box 7"/>
          <p:cNvSpPr txBox="1">
            <a:spLocks noChangeArrowheads="1"/>
          </p:cNvSpPr>
          <p:nvPr/>
        </p:nvSpPr>
        <p:spPr bwMode="auto">
          <a:xfrm>
            <a:off x="533400" y="2667000"/>
            <a:ext cx="56737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D.L(</a:t>
            </a:r>
            <a:r>
              <a:rPr lang="en-US" sz="2000" i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O.W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) =0.15*0.075*25 + 0.15*0.075*25=0.6 kN/m</a:t>
            </a:r>
          </a:p>
          <a:p>
            <a:pPr algn="l" rtl="0"/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D.L (covering material) = 0.5 kN/m</a:t>
            </a:r>
          </a:p>
          <a:p>
            <a:pPr algn="l" rtl="0"/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algn="l" rtl="0"/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D.L (total) = 1.1 kN/m </a:t>
            </a:r>
          </a:p>
          <a:p>
            <a:pPr algn="l" rtl="0"/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L.L =3*(0.3) =0.9 kN/m</a:t>
            </a:r>
          </a:p>
          <a:p>
            <a:pPr algn="l" rtl="0"/>
            <a:endParaRPr lang="en-US" sz="2000" b="1" i="1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algn="l" rtl="0"/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Wu = 1.2(1.1)+1.6(0.9) = 2.76 kN/m</a:t>
            </a:r>
          </a:p>
          <a:p>
            <a:pPr algn="l" rtl="0"/>
            <a:r>
              <a:rPr lang="en-US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Vu = 2.76(1.5) = 4.14 kN</a:t>
            </a:r>
          </a:p>
          <a:p>
            <a:pPr algn="l" rtl="0"/>
            <a:r>
              <a:rPr lang="en-US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Mu = W</a:t>
            </a:r>
            <a:r>
              <a:rPr lang="en-US" sz="20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u</a:t>
            </a:r>
            <a:r>
              <a:rPr lang="en-US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L</a:t>
            </a:r>
            <a:r>
              <a:rPr lang="en-US" sz="2000" b="1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2</a:t>
            </a:r>
            <a:r>
              <a:rPr lang="en-US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/2 = 3.1 kN.m</a:t>
            </a:r>
          </a:p>
        </p:txBody>
      </p:sp>
      <p:pic>
        <p:nvPicPr>
          <p:cNvPr id="508937" name="Picture 9"/>
          <p:cNvPicPr>
            <a:picLocks noChangeAspect="1" noChangeArrowheads="1"/>
          </p:cNvPicPr>
          <p:nvPr/>
        </p:nvPicPr>
        <p:blipFill>
          <a:blip r:embed="rId7" cstate="print"/>
          <a:srcRect l="18556" t="25883" r="31467" b="34512"/>
          <a:stretch>
            <a:fillRect/>
          </a:stretch>
        </p:blipFill>
        <p:spPr bwMode="auto">
          <a:xfrm>
            <a:off x="5722938" y="3587750"/>
            <a:ext cx="2892425" cy="1716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508948" name="Group 20"/>
          <p:cNvGrpSpPr>
            <a:grpSpLocks/>
          </p:cNvGrpSpPr>
          <p:nvPr/>
        </p:nvGrpSpPr>
        <p:grpSpPr bwMode="auto">
          <a:xfrm>
            <a:off x="4800600" y="4495800"/>
            <a:ext cx="1504950" cy="1647825"/>
            <a:chOff x="1440" y="3081"/>
            <a:chExt cx="948" cy="1038"/>
          </a:xfrm>
        </p:grpSpPr>
        <p:sp>
          <p:nvSpPr>
            <p:cNvPr id="508940" name="Rectangle 12"/>
            <p:cNvSpPr>
              <a:spLocks noChangeArrowheads="1"/>
            </p:cNvSpPr>
            <p:nvPr/>
          </p:nvSpPr>
          <p:spPr bwMode="auto">
            <a:xfrm>
              <a:off x="1440" y="3312"/>
              <a:ext cx="62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8939" name="Rectangle 11"/>
            <p:cNvSpPr>
              <a:spLocks noChangeArrowheads="1"/>
            </p:cNvSpPr>
            <p:nvPr/>
          </p:nvSpPr>
          <p:spPr bwMode="auto">
            <a:xfrm>
              <a:off x="1776" y="3312"/>
              <a:ext cx="28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508941" name="Line 13"/>
            <p:cNvSpPr>
              <a:spLocks noChangeShapeType="1"/>
            </p:cNvSpPr>
            <p:nvPr/>
          </p:nvSpPr>
          <p:spPr bwMode="auto">
            <a:xfrm>
              <a:off x="1440" y="326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508942" name="Line 14"/>
            <p:cNvSpPr>
              <a:spLocks noChangeShapeType="1"/>
            </p:cNvSpPr>
            <p:nvPr/>
          </p:nvSpPr>
          <p:spPr bwMode="auto">
            <a:xfrm>
              <a:off x="2160" y="33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508943" name="Line 15"/>
            <p:cNvSpPr>
              <a:spLocks noChangeShapeType="1"/>
            </p:cNvSpPr>
            <p:nvPr/>
          </p:nvSpPr>
          <p:spPr bwMode="auto">
            <a:xfrm>
              <a:off x="1776" y="38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508944" name="Text Box 16"/>
            <p:cNvSpPr txBox="1">
              <a:spLocks noChangeArrowheads="1"/>
            </p:cNvSpPr>
            <p:nvPr/>
          </p:nvSpPr>
          <p:spPr bwMode="auto">
            <a:xfrm>
              <a:off x="2112" y="3456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15</a:t>
              </a:r>
            </a:p>
          </p:txBody>
        </p:sp>
        <p:sp>
          <p:nvSpPr>
            <p:cNvPr id="508945" name="Text Box 17"/>
            <p:cNvSpPr txBox="1">
              <a:spLocks noChangeArrowheads="1"/>
            </p:cNvSpPr>
            <p:nvPr/>
          </p:nvSpPr>
          <p:spPr bwMode="auto">
            <a:xfrm>
              <a:off x="1584" y="3081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15</a:t>
              </a:r>
            </a:p>
          </p:txBody>
        </p:sp>
        <p:sp>
          <p:nvSpPr>
            <p:cNvPr id="508946" name="Text Box 18"/>
            <p:cNvSpPr txBox="1">
              <a:spLocks noChangeArrowheads="1"/>
            </p:cNvSpPr>
            <p:nvPr/>
          </p:nvSpPr>
          <p:spPr bwMode="auto">
            <a:xfrm>
              <a:off x="1736" y="3888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7.5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Text Box 2"/>
          <p:cNvSpPr txBox="1">
            <a:spLocks noChangeArrowheads="1"/>
          </p:cNvSpPr>
          <p:nvPr/>
        </p:nvSpPr>
        <p:spPr bwMode="auto">
          <a:xfrm>
            <a:off x="762000" y="687388"/>
            <a:ext cx="255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Design for moment</a:t>
            </a:r>
          </a:p>
        </p:txBody>
      </p:sp>
      <p:graphicFrame>
        <p:nvGraphicFramePr>
          <p:cNvPr id="510979" name="Object 3"/>
          <p:cNvGraphicFramePr>
            <a:graphicFrameLocks noChangeAspect="1"/>
          </p:cNvGraphicFramePr>
          <p:nvPr/>
        </p:nvGraphicFramePr>
        <p:xfrm>
          <a:off x="1238250" y="1219200"/>
          <a:ext cx="5981700" cy="362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981" name="Equation" r:id="rId4" imgW="3606480" imgH="2184120" progId="Equation.3">
                  <p:embed/>
                </p:oleObj>
              </mc:Choice>
              <mc:Fallback>
                <p:oleObj name="Equation" r:id="rId4" imgW="3606480" imgH="21841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1219200"/>
                        <a:ext cx="5981700" cy="362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0980" name="Object 4"/>
          <p:cNvGraphicFramePr>
            <a:graphicFrameLocks noChangeAspect="1"/>
          </p:cNvGraphicFramePr>
          <p:nvPr/>
        </p:nvGraphicFramePr>
        <p:xfrm>
          <a:off x="1182688" y="5638800"/>
          <a:ext cx="422116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982" name="Equation" r:id="rId6" imgW="2920680" imgH="431640" progId="Equation.3">
                  <p:embed/>
                </p:oleObj>
              </mc:Choice>
              <mc:Fallback>
                <p:oleObj name="Equation" r:id="rId6" imgW="29206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5638800"/>
                        <a:ext cx="422116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0981" name="Text Box 5"/>
          <p:cNvSpPr txBox="1">
            <a:spLocks noChangeArrowheads="1"/>
          </p:cNvSpPr>
          <p:nvPr/>
        </p:nvSpPr>
        <p:spPr bwMode="auto">
          <a:xfrm>
            <a:off x="838200" y="5105400"/>
            <a:ext cx="219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Design for shear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9958" name="Object 6"/>
          <p:cNvGraphicFramePr>
            <a:graphicFrameLocks noChangeAspect="1"/>
          </p:cNvGraphicFramePr>
          <p:nvPr/>
        </p:nvGraphicFramePr>
        <p:xfrm>
          <a:off x="2438400" y="1143000"/>
          <a:ext cx="5105400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959" name="Bitmap Image" r:id="rId4" imgW="6638095" imgH="5695238" progId="PBrush">
                  <p:embed/>
                </p:oleObj>
              </mc:Choice>
              <mc:Fallback>
                <p:oleObj name="Bitmap Image" r:id="rId4" imgW="6638095" imgH="5695238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43000"/>
                        <a:ext cx="5105400" cy="4381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Garamond" pitchFamily="18" charset="0"/>
              </a:rPr>
              <a:t>Longitudinal – Supported stairs</a:t>
            </a:r>
            <a:r>
              <a:rPr lang="en-US" sz="3200" b="1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ar-SA" sz="3200" b="1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ar-SA" sz="3200" b="1">
                <a:solidFill>
                  <a:srgbClr val="FF0000"/>
                </a:solidFill>
                <a:latin typeface="Garamond" pitchFamily="18" charset="0"/>
              </a:rPr>
            </a:br>
            <a:r>
              <a:rPr lang="en-US" sz="2800" b="1" u="sng">
                <a:solidFill>
                  <a:srgbClr val="0000FF"/>
                </a:solidFill>
                <a:latin typeface="Garamond" pitchFamily="18" charset="0"/>
              </a:rPr>
              <a:t>Open-well stairs</a:t>
            </a:r>
          </a:p>
        </p:txBody>
      </p:sp>
      <p:graphicFrame>
        <p:nvGraphicFramePr>
          <p:cNvPr id="514052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685800" y="1600200"/>
          <a:ext cx="3657600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67" name="Bitmap Image" r:id="rId4" imgW="8171429" imgH="6439799" progId="PBrush">
                  <p:embed/>
                </p:oleObj>
              </mc:Choice>
              <mc:Fallback>
                <p:oleObj name="Bitmap Image" r:id="rId4" imgW="8171429" imgH="6439799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3657600" cy="288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6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81600" y="2133600"/>
          <a:ext cx="34163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68" name="Bitmap Image" r:id="rId6" imgW="9488224" imgH="10371429" progId="PBrush">
                  <p:embed/>
                </p:oleObj>
              </mc:Choice>
              <mc:Fallback>
                <p:oleObj name="Bitmap Image" r:id="rId6" imgW="9488224" imgH="10371429" progId="PBrush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33600"/>
                        <a:ext cx="34163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4068" name="Picture 2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6553200" y="1752600"/>
            <a:ext cx="728663" cy="3508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609600"/>
            <a:ext cx="6019800" cy="2466975"/>
          </a:xfrm>
          <a:prstGeom prst="rect">
            <a:avLst/>
          </a:prstGeom>
          <a:noFill/>
        </p:spPr>
      </p:pic>
      <p:pic>
        <p:nvPicPr>
          <p:cNvPr id="5191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2514600"/>
            <a:ext cx="881063" cy="423863"/>
          </a:xfrm>
          <a:prstGeom prst="rect">
            <a:avLst/>
          </a:prstGeom>
          <a:noFill/>
        </p:spPr>
      </p:pic>
      <p:pic>
        <p:nvPicPr>
          <p:cNvPr id="51917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2895600"/>
            <a:ext cx="914400" cy="301625"/>
          </a:xfrm>
          <a:prstGeom prst="rect">
            <a:avLst/>
          </a:prstGeom>
          <a:noFill/>
        </p:spPr>
      </p:pic>
      <p:graphicFrame>
        <p:nvGraphicFramePr>
          <p:cNvPr id="519178" name="Object 10"/>
          <p:cNvGraphicFramePr>
            <a:graphicFrameLocks noChangeAspect="1"/>
          </p:cNvGraphicFramePr>
          <p:nvPr/>
        </p:nvGraphicFramePr>
        <p:xfrm>
          <a:off x="1752600" y="3657600"/>
          <a:ext cx="5410200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80" name="صورة فوتوغرافية من Photo Editor" r:id="rId7" imgW="13485714" imgH="5582429" progId="">
                  <p:embed/>
                </p:oleObj>
              </mc:Choice>
              <mc:Fallback>
                <p:oleObj name="صورة فوتوغرافية من Photo Editor" r:id="rId7" imgW="13485714" imgH="5582429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57600"/>
                        <a:ext cx="5410200" cy="223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79" name="Object 11"/>
          <p:cNvGraphicFramePr>
            <a:graphicFrameLocks noChangeAspect="1"/>
          </p:cNvGraphicFramePr>
          <p:nvPr/>
        </p:nvGraphicFramePr>
        <p:xfrm>
          <a:off x="1295400" y="5410200"/>
          <a:ext cx="9144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81" name="Bitmap Image" r:id="rId9" imgW="1257476" imgH="428798" progId="PBrush">
                  <p:embed/>
                </p:oleObj>
              </mc:Choice>
              <mc:Fallback>
                <p:oleObj name="Bitmap Image" r:id="rId9" imgW="1257476" imgH="428798" progId="PBrus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10200"/>
                        <a:ext cx="9144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180" name="Text Box 12"/>
          <p:cNvSpPr txBox="1">
            <a:spLocks noChangeArrowheads="1"/>
          </p:cNvSpPr>
          <p:nvPr/>
        </p:nvSpPr>
        <p:spPr bwMode="auto">
          <a:xfrm>
            <a:off x="5241925" y="344488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 Example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60198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6709" name="Rectangle 5"/>
          <p:cNvSpPr>
            <a:spLocks noChangeArrowheads="1"/>
          </p:cNvSpPr>
          <p:nvPr/>
        </p:nvSpPr>
        <p:spPr bwMode="auto">
          <a:xfrm>
            <a:off x="914400" y="685800"/>
            <a:ext cx="1981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09600"/>
            <a:ext cx="55753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838200" y="609600"/>
            <a:ext cx="1295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69342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5685" name="Rectangle 5"/>
          <p:cNvSpPr>
            <a:spLocks noChangeArrowheads="1"/>
          </p:cNvSpPr>
          <p:nvPr/>
        </p:nvSpPr>
        <p:spPr bwMode="auto">
          <a:xfrm>
            <a:off x="914400" y="533400"/>
            <a:ext cx="1676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800"/>
            <a:ext cx="6400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7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819400"/>
            <a:ext cx="358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7734" name="Rectangle 6"/>
          <p:cNvSpPr>
            <a:spLocks noChangeArrowheads="1"/>
          </p:cNvSpPr>
          <p:nvPr/>
        </p:nvSpPr>
        <p:spPr bwMode="auto">
          <a:xfrm>
            <a:off x="838200" y="685800"/>
            <a:ext cx="1295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Garamond" pitchFamily="18" charset="0"/>
              </a:rPr>
              <a:t>Stair Type based on the structural loading type</a:t>
            </a:r>
          </a:p>
        </p:txBody>
      </p:sp>
      <p:pic>
        <p:nvPicPr>
          <p:cNvPr id="464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22669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4902" name="Text Box 6"/>
          <p:cNvSpPr txBox="1">
            <a:spLocks noChangeArrowheads="1"/>
          </p:cNvSpPr>
          <p:nvPr/>
        </p:nvSpPr>
        <p:spPr bwMode="auto">
          <a:xfrm>
            <a:off x="685800" y="3352800"/>
            <a:ext cx="264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Simply supported stair </a:t>
            </a:r>
          </a:p>
          <a:p>
            <a:pPr algn="l" rtl="0"/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(transversely supported)</a:t>
            </a:r>
          </a:p>
        </p:txBody>
      </p:sp>
      <p:pic>
        <p:nvPicPr>
          <p:cNvPr id="4649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752600"/>
            <a:ext cx="2362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4904" name="Text Box 8"/>
          <p:cNvSpPr txBox="1">
            <a:spLocks noChangeArrowheads="1"/>
          </p:cNvSpPr>
          <p:nvPr/>
        </p:nvSpPr>
        <p:spPr bwMode="auto">
          <a:xfrm>
            <a:off x="5410200" y="3429000"/>
            <a:ext cx="315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Longitudinally supported stair</a:t>
            </a:r>
          </a:p>
        </p:txBody>
      </p:sp>
      <p:sp>
        <p:nvSpPr>
          <p:cNvPr id="464905" name="Text Box 9"/>
          <p:cNvSpPr txBox="1">
            <a:spLocks noChangeArrowheads="1"/>
          </p:cNvSpPr>
          <p:nvPr/>
        </p:nvSpPr>
        <p:spPr bwMode="auto">
          <a:xfrm>
            <a:off x="3810000" y="6248400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Cantilever stair</a:t>
            </a:r>
          </a:p>
        </p:txBody>
      </p:sp>
      <p:pic>
        <p:nvPicPr>
          <p:cNvPr id="4649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191000"/>
            <a:ext cx="31337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Garamond" pitchFamily="18" charset="0"/>
              </a:rPr>
              <a:t>Simply supported stair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669925" y="1411288"/>
            <a:ext cx="77882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400" i="1">
                <a:solidFill>
                  <a:srgbClr val="0000FF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Design a straight flight stair in a residential building supported on reinforced concrete wall 1.5 m )(center to center)</a:t>
            </a:r>
          </a:p>
          <a:p>
            <a:pPr algn="l" rtl="0"/>
            <a:r>
              <a:rPr lang="en-US" sz="2400" i="1">
                <a:solidFill>
                  <a:srgbClr val="0000FF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L.L = 3kN/m2</a:t>
            </a:r>
          </a:p>
          <a:p>
            <a:pPr algn="l" rtl="0"/>
            <a:r>
              <a:rPr lang="en-US" sz="2400" i="1">
                <a:solidFill>
                  <a:srgbClr val="0000FF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Covering Material = 0.5kN/m</a:t>
            </a:r>
          </a:p>
          <a:p>
            <a:pPr algn="l" rtl="0"/>
            <a:r>
              <a:rPr lang="en-US" sz="2400" i="1">
                <a:solidFill>
                  <a:srgbClr val="0000FF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The riser are 16cm and goings are 30 cm</a:t>
            </a:r>
          </a:p>
        </p:txBody>
      </p:sp>
      <p:pic>
        <p:nvPicPr>
          <p:cNvPr id="4679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362200"/>
            <a:ext cx="22669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5" name="Text Box 5"/>
          <p:cNvSpPr txBox="1">
            <a:spLocks noChangeArrowheads="1"/>
          </p:cNvSpPr>
          <p:nvPr/>
        </p:nvSpPr>
        <p:spPr bwMode="auto">
          <a:xfrm>
            <a:off x="762000" y="687388"/>
            <a:ext cx="2830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Loads and Analysis</a:t>
            </a:r>
          </a:p>
        </p:txBody>
      </p:sp>
      <p:graphicFrame>
        <p:nvGraphicFramePr>
          <p:cNvPr id="471046" name="Object 6"/>
          <p:cNvGraphicFramePr>
            <a:graphicFrameLocks noChangeAspect="1"/>
          </p:cNvGraphicFramePr>
          <p:nvPr/>
        </p:nvGraphicFramePr>
        <p:xfrm>
          <a:off x="838200" y="1295400"/>
          <a:ext cx="45720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8" name="Equation" r:id="rId4" imgW="2336760" imgH="888840" progId="Equation.3">
                  <p:embed/>
                </p:oleObj>
              </mc:Choice>
              <mc:Fallback>
                <p:oleObj name="Equation" r:id="rId4" imgW="2336760" imgH="8888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4572000" cy="173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5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533400"/>
            <a:ext cx="21145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51" name="Line 11"/>
          <p:cNvSpPr>
            <a:spLocks noChangeShapeType="1"/>
          </p:cNvSpPr>
          <p:nvPr/>
        </p:nvSpPr>
        <p:spPr bwMode="auto">
          <a:xfrm>
            <a:off x="4800600" y="3276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pic>
        <p:nvPicPr>
          <p:cNvPr id="471056" name="Picture 16"/>
          <p:cNvPicPr>
            <a:picLocks noChangeAspect="1" noChangeArrowheads="1"/>
          </p:cNvPicPr>
          <p:nvPr/>
        </p:nvPicPr>
        <p:blipFill>
          <a:blip r:embed="rId7" cstate="print">
            <a:lum bright="6000"/>
          </a:blip>
          <a:srcRect/>
          <a:stretch>
            <a:fillRect/>
          </a:stretch>
        </p:blipFill>
        <p:spPr bwMode="auto">
          <a:xfrm>
            <a:off x="6781800" y="1524000"/>
            <a:ext cx="1428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1057" name="Object 17"/>
          <p:cNvGraphicFramePr>
            <a:graphicFrameLocks noChangeAspect="1"/>
          </p:cNvGraphicFramePr>
          <p:nvPr/>
        </p:nvGraphicFramePr>
        <p:xfrm>
          <a:off x="7467600" y="2514600"/>
          <a:ext cx="2286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9" name="Equation" r:id="rId8" imgW="152280" imgH="139680" progId="Equation.3">
                  <p:embed/>
                </p:oleObj>
              </mc:Choice>
              <mc:Fallback>
                <p:oleObj name="Equation" r:id="rId8" imgW="152280" imgH="1396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2286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58" name="Line 18"/>
          <p:cNvSpPr>
            <a:spLocks noChangeShapeType="1"/>
          </p:cNvSpPr>
          <p:nvPr/>
        </p:nvSpPr>
        <p:spPr bwMode="auto">
          <a:xfrm>
            <a:off x="7010400" y="2743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71059" name="Line 19"/>
          <p:cNvSpPr>
            <a:spLocks noChangeShapeType="1"/>
          </p:cNvSpPr>
          <p:nvPr/>
        </p:nvSpPr>
        <p:spPr bwMode="auto">
          <a:xfrm flipH="1">
            <a:off x="7086600" y="1828800"/>
            <a:ext cx="533400" cy="3048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71060" name="Text Box 20"/>
          <p:cNvSpPr txBox="1">
            <a:spLocks noChangeArrowheads="1"/>
          </p:cNvSpPr>
          <p:nvPr/>
        </p:nvSpPr>
        <p:spPr bwMode="auto">
          <a:xfrm>
            <a:off x="609600" y="3262313"/>
            <a:ext cx="59563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D.L(</a:t>
            </a:r>
            <a:r>
              <a:rPr lang="en-US" sz="2000" i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O.W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) =0.34*0.075*25 + 0.5*0.16*0.3*25=1.24 kN/m</a:t>
            </a:r>
          </a:p>
          <a:p>
            <a:pPr algn="l" rtl="0"/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D.L (covering material) = 0.5 kN/m</a:t>
            </a:r>
          </a:p>
          <a:p>
            <a:pPr algn="l" rtl="0"/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algn="l" rtl="0"/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D.L (total) = 1.74 kN/m </a:t>
            </a:r>
          </a:p>
          <a:p>
            <a:pPr algn="l" rtl="0"/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L.L =3*(0.3) =0.9 kN/m</a:t>
            </a:r>
          </a:p>
        </p:txBody>
      </p:sp>
      <p:pic>
        <p:nvPicPr>
          <p:cNvPr id="471063" name="Picture 23"/>
          <p:cNvPicPr>
            <a:picLocks noChangeAspect="1" noChangeArrowheads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4114800" y="4876800"/>
            <a:ext cx="3648075" cy="1123950"/>
          </a:xfrm>
          <a:prstGeom prst="rect">
            <a:avLst/>
          </a:prstGeom>
          <a:noFill/>
        </p:spPr>
      </p:pic>
      <p:grpSp>
        <p:nvGrpSpPr>
          <p:cNvPr id="471069" name="Group 29"/>
          <p:cNvGrpSpPr>
            <a:grpSpLocks/>
          </p:cNvGrpSpPr>
          <p:nvPr/>
        </p:nvGrpSpPr>
        <p:grpSpPr bwMode="auto">
          <a:xfrm>
            <a:off x="7162800" y="3352800"/>
            <a:ext cx="1398588" cy="779463"/>
            <a:chOff x="4303" y="2040"/>
            <a:chExt cx="881" cy="491"/>
          </a:xfrm>
        </p:grpSpPr>
        <p:sp>
          <p:nvSpPr>
            <p:cNvPr id="471065" name="AutoShape 25"/>
            <p:cNvSpPr>
              <a:spLocks noChangeArrowheads="1"/>
            </p:cNvSpPr>
            <p:nvPr/>
          </p:nvSpPr>
          <p:spPr bwMode="auto">
            <a:xfrm flipV="1">
              <a:off x="4656" y="2208"/>
              <a:ext cx="528" cy="24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1066" name="Text Box 26"/>
            <p:cNvSpPr txBox="1">
              <a:spLocks noChangeArrowheads="1"/>
            </p:cNvSpPr>
            <p:nvPr/>
          </p:nvSpPr>
          <p:spPr bwMode="auto">
            <a:xfrm>
              <a:off x="4774" y="2040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0.3</a:t>
              </a:r>
            </a:p>
          </p:txBody>
        </p:sp>
        <p:sp>
          <p:nvSpPr>
            <p:cNvPr id="471067" name="Text Box 27"/>
            <p:cNvSpPr txBox="1">
              <a:spLocks noChangeArrowheads="1"/>
            </p:cNvSpPr>
            <p:nvPr/>
          </p:nvSpPr>
          <p:spPr bwMode="auto">
            <a:xfrm>
              <a:off x="4303" y="2175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0.16</a:t>
              </a:r>
            </a:p>
          </p:txBody>
        </p:sp>
        <p:sp>
          <p:nvSpPr>
            <p:cNvPr id="471068" name="Text Box 28"/>
            <p:cNvSpPr txBox="1">
              <a:spLocks noChangeArrowheads="1"/>
            </p:cNvSpPr>
            <p:nvPr/>
          </p:nvSpPr>
          <p:spPr bwMode="auto">
            <a:xfrm>
              <a:off x="4783" y="2319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0.34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2670</TotalTime>
  <Words>344</Words>
  <Application>Microsoft Office PowerPoint</Application>
  <PresentationFormat>On-screen Show (4:3)</PresentationFormat>
  <Paragraphs>90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Unicode MS</vt:lpstr>
      <vt:lpstr>Garamond</vt:lpstr>
      <vt:lpstr>Times New Roman</vt:lpstr>
      <vt:lpstr>Wingdings</vt:lpstr>
      <vt:lpstr>تصميم افتراضي</vt:lpstr>
      <vt:lpstr>صورة فوتوغرافية من Photo Editor</vt:lpstr>
      <vt:lpstr>Bitmap Image</vt:lpstr>
      <vt:lpstr>Equation</vt:lpstr>
      <vt:lpstr>Stair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Stair Type based on the structural loading type</vt:lpstr>
      <vt:lpstr>Simply supported stair </vt:lpstr>
      <vt:lpstr>PowerPoint Presentation</vt:lpstr>
      <vt:lpstr>PowerPoint Presentation</vt:lpstr>
      <vt:lpstr>PowerPoint Presentation</vt:lpstr>
      <vt:lpstr>PowerPoint Presentation</vt:lpstr>
      <vt:lpstr>Longitudinal – Supported stairs</vt:lpstr>
      <vt:lpstr>PowerPoint Presentation</vt:lpstr>
      <vt:lpstr>PowerPoint Presentation</vt:lpstr>
      <vt:lpstr>PowerPoint Presentation</vt:lpstr>
      <vt:lpstr>PowerPoint Presentation</vt:lpstr>
      <vt:lpstr>Reinforcement Notes </vt:lpstr>
      <vt:lpstr>PowerPoint Presentation</vt:lpstr>
      <vt:lpstr>Cantilever Stair</vt:lpstr>
      <vt:lpstr>PowerPoint Presentation</vt:lpstr>
      <vt:lpstr>PowerPoint Presentation</vt:lpstr>
      <vt:lpstr>PowerPoint Presentation</vt:lpstr>
      <vt:lpstr>PowerPoint Presentation</vt:lpstr>
      <vt:lpstr>Longitudinal – Supported stairs  Open-well stairs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322</cp:revision>
  <dcterms:created xsi:type="dcterms:W3CDTF">2007-01-12T21:43:15Z</dcterms:created>
  <dcterms:modified xsi:type="dcterms:W3CDTF">2018-04-17T11:15:18Z</dcterms:modified>
</cp:coreProperties>
</file>